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1.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Točnost (%)</c:v>
                </c:pt>
              </c:strCache>
            </c:strRef>
          </c:tx>
          <c:spPr>
            <a:solidFill>
              <a:srgbClr val="00C3E3"/>
            </a:solidFill>
            <a:effectLst/>
          </c:spPr>
          <c:invertIfNegative val="0"/>
          <c:dLbls>
            <c:numFmt formatCode="0.0" sourceLinked="0"/>
            <c:txPr>
              <a:bodyPr/>
              <a:lstStyle/>
              <a:p>
                <a:pPr>
                  <a:defRPr b="0" i="0" strike="noStrike" sz="1100" u="none">
                    <a:solidFill>
                      <a:srgbClr val="1D2A2F"/>
                    </a:solidFill>
                    <a:latin typeface="Arial"/>
                  </a:defRPr>
                </a:pPr>
              </a:p>
            </c:txPr>
            <c:showLegendKey val="0"/>
            <c:showVal val="1"/>
            <c:showCatName val="0"/>
            <c:showSerName val="0"/>
            <c:showPercent val="0"/>
            <c:showBubbleSize val="0"/>
            <c:showLeaderLines val="0"/>
          </c:dLbls>
          <c:dPt>
            <c:idx val="0"/>
            <c:invertIfNegative val="0"/>
            <c:bubble3D val="0"/>
            <c:spPr>
              <a:solidFill>
                <a:srgbClr val="00C3E3"/>
              </a:solidFill>
              <a:effectLst/>
            </c:spPr>
          </c:dPt>
          <c:dPt>
            <c:idx val="1"/>
            <c:invertIfNegative val="0"/>
            <c:bubble3D val="0"/>
            <c:spPr>
              <a:solidFill>
                <a:srgbClr val="00C3E3"/>
              </a:solidFill>
              <a:effectLst/>
            </c:spPr>
          </c:dPt>
          <c:dPt>
            <c:idx val="2"/>
            <c:invertIfNegative val="0"/>
            <c:bubble3D val="0"/>
            <c:spPr>
              <a:solidFill>
                <a:srgbClr val="0B2E38"/>
              </a:solidFill>
              <a:effectLst/>
            </c:spPr>
          </c:dPt>
          <c:cat>
            <c:multiLvlStrRef>
              <c:f>Sheet1!$A$2:$A$4</c:f>
              <c:multiLvlStrCache>
                <c:ptCount val="3"/>
                <c:lvl>
                  <c:pt idx="0">
                    <c:v>Osnovni pristup</c:v>
                  </c:pt>
                  <c:pt idx="1">
                    <c:v>Pristup iz [2]</c:v>
                  </c:pt>
                  <c:pt idx="2">
                    <c:v>Predloženi model</c:v>
                  </c:pt>
                </c:lvl>
              </c:multiLvlStrCache>
            </c:multiLvlStrRef>
          </c:cat>
          <c:val>
            <c:numRef>
              <c:f>Sheet1!$B$2:$B$4</c:f>
              <c:numCache>
                <c:formatCode>General</c:formatCode>
                <c:ptCount val="3"/>
                <c:pt idx="0">
                  <c:v>71.4</c:v>
                </c:pt>
                <c:pt idx="1">
                  <c:v>78.9</c:v>
                </c:pt>
                <c:pt idx="2">
                  <c:v>86.2</c:v>
                </c:pt>
              </c:numCache>
            </c:numRef>
          </c:val>
        </c:ser>
        <c:dLbls>
          <c:numFmt formatCode="0.0" sourceLinked="0"/>
          <c:txPr>
            <a:bodyPr/>
            <a:lstStyle/>
            <a:p>
              <a:pPr>
                <a:defRPr b="0" i="0" strike="noStrike" sz="1100" u="none">
                  <a:solidFill>
                    <a:srgbClr val="1D2A2F"/>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5A6B7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l"/>
        <c:majorGridlines>
          <c:spPr>
            <a:ln w="12700" cap="flat">
              <a:solidFill>
                <a:srgbClr val="E3EAEC"/>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A6B7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Ovaj slajd obriši prije obrane.
Predložak prati standardnu obranu diplomskog rada od 10 minuta. Ako ti povjerenstvo zada drugačije trajanje, skrati ili produlji poglavlja Metodologija i Rezultati — ona su najelastičnija. Uvod i zaključak ostaju kratki u svakom slučaju.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Ovaj slajd obriši prije obrane.
Vrijeme je jedini resurs kojeg na obrani stvarno nemaš dovoljno. Uvježbaj naglas barem tri puta sa štopericom. Ako prvi prolaz traje 13 minuta, ne govori brže — izbaci sadržaj.
Najčešća pogreška je predugo zadržavanje na uvodu i pregledu područja, pa onda rezultati prođu u dvije rečenice. Rezultati su ono zbog čega povjerenstvo sjedi u prostoriji.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 – 0:30
Ne čitaj naslovnicu. Povjerenstvo je vidi.
Reci: dobar dan, zovem se X, pred vama branim diplomski rad pod naslovom Y, izrađen pod mentorstvom doc. dr. sc. Sandija Baressija Šegote. Zatim odmah prijeđi na sljedeći slajd.
Ovo je jedini dio koji smiješ naučiti napamet — prvih trideset sekundi su i najnervoznije.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0:30 – 1:30 — jedna minuta.
Ovaj slajd odlučuje hoće li te povjerenstvo slušati ili čekati kraj. Počni od problema, ne od tehnologije.
Loše: „Neuronske mreže su danas vrlo popularne.“
Dobro: „Ručna klasifikacija dokumenata u ustanovi X traje 4 sata dnevno i radi se s 12 % pogrešaka.“
Ne objašnjavaj ovdje što si napravio — to dolazi za dvije minute.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 2:30 — jedna minuta.
Istraživačka pitanja su okvir cijele obrane. Slajd „Zaključak“ mora imati točno onoliko odgovora koliko ovdje imaš pitanja, istim redoslijedom i istim riječima.
Ako ne možeš formulirati pitanje tako da na njega postoji provjerljiv odgovor, to nije istraživačko pitanje nego tema.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2:30 – 3:30 — jedna minuta.
Najčešća zamka: student ovdje potroši tri minute nabrajajući radove i onda nema vremena za rezultate. Ti imaš šezdeset sekundi.
Struktura rečenice koja uvijek radi: „Pristup A rješava X, ali ne radi kad Y. Pristup B je brži, ali zahtijeva Z. Nijedan ne pokriva situaciju koju ja gledam — i to je praznina koju popunjavam.“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3:30 – 5:30 — dvije minute, drugi najduži dio.
Kriterij je ponovljivost: nakon ove dvije minute netko iz povjerenstva mora moći opisati kako bi ponovio tvoj eksperiment. Ne mora znati svaki parametar — mora znati redoslijed koraka i zašto je svaki tu.
Ne ulazi u implementacijske detalje (verzije biblioteka, imena funkcija). To čuvaj za rezervne slajdove; ako ih netko pita, izvadiš ih.
Zadrži shemu iz rada, nemoj crtati novu — povjerenstvo je već vidjelo u tekstu i prepoznat će 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5:30 – 7:30 — dvije minute, najvažniji dio obrane.
Svaki graf objasni ovim redoslijedom: što je na osi x, što na osi y, i tek onda što se vidi. Studenti gotovo uvijek preskoče prva dva koraka i krenu od zaključka, pa povjerenstvo gleda graf koji ne razumije.
Rečenica ispod grafa je tvoj glavni nalaz. Ako je ne možeš napisati u jednom retku, nisi siguran što si dobio.
Ne skrivaj loše rezultate. Negativan rezultat uredno objašnjen prolazi bolje od uljepšanog grafa koji netko razotkrije u pitanjima.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7:30 – 8:30 — jedna minuta.
Ovo je slajd na kojem se najviše dobiva. Student koji sam precizno kaže gdje mu je rad slab djeluje sigurnije od onog koji tvrdi da je sve savršeno.
Formulacija koja radi: „Uzorak je ograničen na jednu ustanovu, pa se rezultat ne može poopćiti bez dodatne provjere. To je prvi korak koji bih napravio dalje.“
Ograničenje nije isprika. Ne opravdavaj se, samo konstatiraj i idi dalje.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8:30 – 9:30 — jedna minuta.
Ovdje se zatvara krug: pitanja postavljena na slajdu 2 ovdje dobivaju odgovore, istim redoslijedom i istim nazivima. Ako je pitanje glasilo „koliko“, odgovor mora sadržavati broj.
Ne uvodi nijednu novu informaciju. Sve što kažeš u zaključku već je prikazano u rezultatima.
Doprinos formuliraj kao stanje, ne kao aktivnost: ne „napravio sam model“, nego „sada postoji model koji radi bez ručnog označavanja podataka“.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9:30 – 10:00 — trideset sekundi.
Reci hvala, stani i šuti. Ne popunjavaj tišinu dok povjerenstvo smišlja pitanja.
Dok odgovaraš, drži ovaj slajd na ekranu ili se vrati na slajd s rezultatima — ne ostavljaj prazan zaslon.
Ako na pitanje ne znaš odgovor, reci da ne znaš i ponudi kako bi to provjerio. To je bolji odgovor od nagađanja.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Ovaj slajd obriši, ali rezervne slajdove zadrži.
Rezervni slajdovi su najjeftiniji način da na obrani djeluješ pripremljeno. Kad na pitanje odgovoriš tako da otvoriš slajd s točnim brojkama, rasprava odmah ide u tvoju korist.
Napravi i jedan popis očekivanih pitanja za sebe — zašto baš ta metoda, zašto taj uzorak, kako bi to skalirao, što bi napravio da imaš još šest mjeseci.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02920" y="365760"/>
            <a:ext cx="6309360" cy="566928"/>
          </a:xfrm>
          <a:prstGeom prst="rect">
            <a:avLst/>
          </a:prstGeom>
          <a:noFill/>
          <a:ln/>
        </p:spPr>
        <p:txBody>
          <a:bodyPr wrap="square" lIns="0" tIns="0" rIns="0" bIns="0" rtlCol="0" anchor="ctr"/>
          <a:lstStyle/>
          <a:p>
            <a:pPr algn="l" indent="0" marL="0">
              <a:buNone/>
            </a:pPr>
            <a:r>
              <a:rPr lang="en-US" sz="2700" b="1" dirty="0">
                <a:solidFill>
                  <a:srgbClr val="1D2A2F"/>
                </a:solidFill>
                <a:latin typeface="Arial" pitchFamily="34" charset="0"/>
                <a:ea typeface="Arial" pitchFamily="34" charset="-122"/>
                <a:cs typeface="Arial" pitchFamily="34" charset="-120"/>
              </a:rPr>
              <a:t>Kako koristiti ovaj predložak</a:t>
            </a:r>
            <a:endParaRPr lang="en-US" sz="2700" dirty="0"/>
          </a:p>
        </p:txBody>
      </p:sp>
      <p:sp>
        <p:nvSpPr>
          <p:cNvPr id="3" name="Shape 1"/>
          <p:cNvSpPr/>
          <p:nvPr/>
        </p:nvSpPr>
        <p:spPr>
          <a:xfrm>
            <a:off x="502920" y="1234440"/>
            <a:ext cx="457200" cy="457200"/>
          </a:xfrm>
          <a:prstGeom prst="ellipse">
            <a:avLst/>
          </a:prstGeom>
          <a:solidFill>
            <a:srgbClr val="00C3E3"/>
          </a:solidFill>
          <a:ln/>
        </p:spPr>
      </p:sp>
      <p:sp>
        <p:nvSpPr>
          <p:cNvPr id="4" name="Text 2"/>
          <p:cNvSpPr txBox="1"/>
          <p:nvPr/>
        </p:nvSpPr>
        <p:spPr>
          <a:xfrm>
            <a:off x="502920" y="1234440"/>
            <a:ext cx="457200" cy="457200"/>
          </a:xfrm>
          <a:prstGeom prst="rect">
            <a:avLst/>
          </a:prstGeom>
          <a:noFill/>
          <a:ln/>
        </p:spPr>
        <p:txBody>
          <a:bodyPr wrap="square" lIns="0" tIns="0" rIns="0" bIns="0" rtlCol="0" anchor="ctr"/>
          <a:lstStyle/>
          <a:p>
            <a:pPr algn="ctr" indent="0" marL="0">
              <a:buNone/>
            </a:pPr>
            <a:r>
              <a:rPr lang="en-US" sz="1400" b="1" dirty="0">
                <a:solidFill>
                  <a:srgbClr val="0B2E38"/>
                </a:solidFill>
                <a:latin typeface="Arial" pitchFamily="34" charset="0"/>
                <a:ea typeface="Arial" pitchFamily="34" charset="-122"/>
                <a:cs typeface="Arial" pitchFamily="34" charset="-120"/>
              </a:rPr>
              <a:t>1</a:t>
            </a:r>
            <a:endParaRPr lang="en-US" sz="1400" dirty="0"/>
          </a:p>
        </p:txBody>
      </p:sp>
      <p:sp>
        <p:nvSpPr>
          <p:cNvPr id="5" name="Text 3"/>
          <p:cNvSpPr txBox="1"/>
          <p:nvPr/>
        </p:nvSpPr>
        <p:spPr>
          <a:xfrm>
            <a:off x="1188720" y="1234440"/>
            <a:ext cx="7452360" cy="457200"/>
          </a:xfrm>
          <a:prstGeom prst="rect">
            <a:avLst/>
          </a:prstGeom>
          <a:noFill/>
          <a:ln/>
        </p:spPr>
        <p:txBody>
          <a:bodyPr wrap="square" lIns="0" tIns="0" rIns="0" bIns="0" rtlCol="0" anchor="ctr"/>
          <a:lstStyle/>
          <a:p>
            <a:pPr indent="0" marL="0">
              <a:buNone/>
            </a:pPr>
            <a:r>
              <a:rPr lang="en-US" sz="1350" dirty="0">
                <a:solidFill>
                  <a:srgbClr val="1D2A2F"/>
                </a:solidFill>
                <a:latin typeface="Arial" pitchFamily="34" charset="0"/>
                <a:ea typeface="Arial" pitchFamily="34" charset="-122"/>
                <a:cs typeface="Arial" pitchFamily="34" charset="-120"/>
              </a:rPr>
              <a:t>Obrana traje 10 minuta — otprilike jedan slajd po minuti.</a:t>
            </a:r>
            <a:endParaRPr lang="en-US" sz="1350" dirty="0"/>
          </a:p>
        </p:txBody>
      </p:sp>
      <p:sp>
        <p:nvSpPr>
          <p:cNvPr id="6" name="Shape 4"/>
          <p:cNvSpPr/>
          <p:nvPr/>
        </p:nvSpPr>
        <p:spPr>
          <a:xfrm>
            <a:off x="502920" y="1892808"/>
            <a:ext cx="457200" cy="457200"/>
          </a:xfrm>
          <a:prstGeom prst="ellipse">
            <a:avLst/>
          </a:prstGeom>
          <a:solidFill>
            <a:srgbClr val="00C3E3"/>
          </a:solidFill>
          <a:ln/>
        </p:spPr>
      </p:sp>
      <p:sp>
        <p:nvSpPr>
          <p:cNvPr id="7" name="Text 5"/>
          <p:cNvSpPr txBox="1"/>
          <p:nvPr/>
        </p:nvSpPr>
        <p:spPr>
          <a:xfrm>
            <a:off x="502920" y="1892808"/>
            <a:ext cx="457200" cy="457200"/>
          </a:xfrm>
          <a:prstGeom prst="rect">
            <a:avLst/>
          </a:prstGeom>
          <a:noFill/>
          <a:ln/>
        </p:spPr>
        <p:txBody>
          <a:bodyPr wrap="square" lIns="0" tIns="0" rIns="0" bIns="0" rtlCol="0" anchor="ctr"/>
          <a:lstStyle/>
          <a:p>
            <a:pPr algn="ctr" indent="0" marL="0">
              <a:buNone/>
            </a:pPr>
            <a:r>
              <a:rPr lang="en-US" sz="1400" b="1" dirty="0">
                <a:solidFill>
                  <a:srgbClr val="0B2E38"/>
                </a:solidFill>
                <a:latin typeface="Arial" pitchFamily="34" charset="0"/>
                <a:ea typeface="Arial" pitchFamily="34" charset="-122"/>
                <a:cs typeface="Arial" pitchFamily="34" charset="-120"/>
              </a:rPr>
              <a:t>2</a:t>
            </a:r>
            <a:endParaRPr lang="en-US" sz="1400" dirty="0"/>
          </a:p>
        </p:txBody>
      </p:sp>
      <p:sp>
        <p:nvSpPr>
          <p:cNvPr id="8" name="Text 6"/>
          <p:cNvSpPr txBox="1"/>
          <p:nvPr/>
        </p:nvSpPr>
        <p:spPr>
          <a:xfrm>
            <a:off x="1188720" y="1892808"/>
            <a:ext cx="7452360" cy="457200"/>
          </a:xfrm>
          <a:prstGeom prst="rect">
            <a:avLst/>
          </a:prstGeom>
          <a:noFill/>
          <a:ln/>
        </p:spPr>
        <p:txBody>
          <a:bodyPr wrap="square" lIns="0" tIns="0" rIns="0" bIns="0" rtlCol="0" anchor="ctr"/>
          <a:lstStyle/>
          <a:p>
            <a:pPr indent="0" marL="0">
              <a:buNone/>
            </a:pPr>
            <a:r>
              <a:rPr lang="en-US" sz="1350" dirty="0">
                <a:solidFill>
                  <a:srgbClr val="1D2A2F"/>
                </a:solidFill>
                <a:latin typeface="Arial" pitchFamily="34" charset="0"/>
                <a:ea typeface="Arial" pitchFamily="34" charset="-122"/>
                <a:cs typeface="Arial" pitchFamily="34" charset="-120"/>
              </a:rPr>
              <a:t>Prva dva slajda (ovaj i vremenik) obriši prije obrane. Ostali su tvoji.</a:t>
            </a:r>
            <a:endParaRPr lang="en-US" sz="1350" dirty="0"/>
          </a:p>
        </p:txBody>
      </p:sp>
      <p:sp>
        <p:nvSpPr>
          <p:cNvPr id="9" name="Shape 7"/>
          <p:cNvSpPr/>
          <p:nvPr/>
        </p:nvSpPr>
        <p:spPr>
          <a:xfrm>
            <a:off x="502920" y="2551176"/>
            <a:ext cx="457200" cy="457200"/>
          </a:xfrm>
          <a:prstGeom prst="ellipse">
            <a:avLst/>
          </a:prstGeom>
          <a:solidFill>
            <a:srgbClr val="00C3E3"/>
          </a:solidFill>
          <a:ln/>
        </p:spPr>
      </p:sp>
      <p:sp>
        <p:nvSpPr>
          <p:cNvPr id="10" name="Text 8"/>
          <p:cNvSpPr txBox="1"/>
          <p:nvPr/>
        </p:nvSpPr>
        <p:spPr>
          <a:xfrm>
            <a:off x="502920" y="2551176"/>
            <a:ext cx="457200" cy="457200"/>
          </a:xfrm>
          <a:prstGeom prst="rect">
            <a:avLst/>
          </a:prstGeom>
          <a:noFill/>
          <a:ln/>
        </p:spPr>
        <p:txBody>
          <a:bodyPr wrap="square" lIns="0" tIns="0" rIns="0" bIns="0" rtlCol="0" anchor="ctr"/>
          <a:lstStyle/>
          <a:p>
            <a:pPr algn="ctr" indent="0" marL="0">
              <a:buNone/>
            </a:pPr>
            <a:r>
              <a:rPr lang="en-US" sz="1400" b="1" dirty="0">
                <a:solidFill>
                  <a:srgbClr val="0B2E38"/>
                </a:solidFill>
                <a:latin typeface="Arial" pitchFamily="34" charset="0"/>
                <a:ea typeface="Arial" pitchFamily="34" charset="-122"/>
                <a:cs typeface="Arial" pitchFamily="34" charset="-120"/>
              </a:rPr>
              <a:t>3</a:t>
            </a:r>
            <a:endParaRPr lang="en-US" sz="1400" dirty="0"/>
          </a:p>
        </p:txBody>
      </p:sp>
      <p:sp>
        <p:nvSpPr>
          <p:cNvPr id="11" name="Text 9"/>
          <p:cNvSpPr txBox="1"/>
          <p:nvPr/>
        </p:nvSpPr>
        <p:spPr>
          <a:xfrm>
            <a:off x="1188720" y="2551176"/>
            <a:ext cx="7452360" cy="457200"/>
          </a:xfrm>
          <a:prstGeom prst="rect">
            <a:avLst/>
          </a:prstGeom>
          <a:noFill/>
          <a:ln/>
        </p:spPr>
        <p:txBody>
          <a:bodyPr wrap="square" lIns="0" tIns="0" rIns="0" bIns="0" rtlCol="0" anchor="ctr"/>
          <a:lstStyle/>
          <a:p>
            <a:pPr indent="0" marL="0">
              <a:buNone/>
            </a:pPr>
            <a:r>
              <a:rPr lang="en-US" sz="1350" dirty="0">
                <a:solidFill>
                  <a:srgbClr val="1D2A2F"/>
                </a:solidFill>
                <a:latin typeface="Arial" pitchFamily="34" charset="0"/>
                <a:ea typeface="Arial" pitchFamily="34" charset="-122"/>
                <a:cs typeface="Arial" pitchFamily="34" charset="-120"/>
              </a:rPr>
              <a:t>U bilješkama ispod svakog slajda piše što na njega ide i koliko dugo o njemu govoriš.</a:t>
            </a:r>
            <a:endParaRPr lang="en-US" sz="1350" dirty="0"/>
          </a:p>
        </p:txBody>
      </p:sp>
      <p:sp>
        <p:nvSpPr>
          <p:cNvPr id="12" name="Shape 10"/>
          <p:cNvSpPr/>
          <p:nvPr/>
        </p:nvSpPr>
        <p:spPr>
          <a:xfrm>
            <a:off x="502920" y="3209544"/>
            <a:ext cx="457200" cy="457200"/>
          </a:xfrm>
          <a:prstGeom prst="ellipse">
            <a:avLst/>
          </a:prstGeom>
          <a:solidFill>
            <a:srgbClr val="00C3E3"/>
          </a:solidFill>
          <a:ln/>
        </p:spPr>
      </p:sp>
      <p:sp>
        <p:nvSpPr>
          <p:cNvPr id="13" name="Text 11"/>
          <p:cNvSpPr txBox="1"/>
          <p:nvPr/>
        </p:nvSpPr>
        <p:spPr>
          <a:xfrm>
            <a:off x="502920" y="3209544"/>
            <a:ext cx="457200" cy="457200"/>
          </a:xfrm>
          <a:prstGeom prst="rect">
            <a:avLst/>
          </a:prstGeom>
          <a:noFill/>
          <a:ln/>
        </p:spPr>
        <p:txBody>
          <a:bodyPr wrap="square" lIns="0" tIns="0" rIns="0" bIns="0" rtlCol="0" anchor="ctr"/>
          <a:lstStyle/>
          <a:p>
            <a:pPr algn="ctr" indent="0" marL="0">
              <a:buNone/>
            </a:pPr>
            <a:r>
              <a:rPr lang="en-US" sz="1400" b="1" dirty="0">
                <a:solidFill>
                  <a:srgbClr val="0B2E38"/>
                </a:solidFill>
                <a:latin typeface="Arial" pitchFamily="34" charset="0"/>
                <a:ea typeface="Arial" pitchFamily="34" charset="-122"/>
                <a:cs typeface="Arial" pitchFamily="34" charset="-120"/>
              </a:rPr>
              <a:t>4</a:t>
            </a:r>
            <a:endParaRPr lang="en-US" sz="1400" dirty="0"/>
          </a:p>
        </p:txBody>
      </p:sp>
      <p:sp>
        <p:nvSpPr>
          <p:cNvPr id="14" name="Text 12"/>
          <p:cNvSpPr txBox="1"/>
          <p:nvPr/>
        </p:nvSpPr>
        <p:spPr>
          <a:xfrm>
            <a:off x="1188720" y="3209544"/>
            <a:ext cx="7452360" cy="457200"/>
          </a:xfrm>
          <a:prstGeom prst="rect">
            <a:avLst/>
          </a:prstGeom>
          <a:noFill/>
          <a:ln/>
        </p:spPr>
        <p:txBody>
          <a:bodyPr wrap="square" lIns="0" tIns="0" rIns="0" bIns="0" rtlCol="0" anchor="ctr"/>
          <a:lstStyle/>
          <a:p>
            <a:pPr indent="0" marL="0">
              <a:buNone/>
            </a:pPr>
            <a:r>
              <a:rPr lang="en-US" sz="1350" dirty="0">
                <a:solidFill>
                  <a:srgbClr val="1D2A2F"/>
                </a:solidFill>
                <a:latin typeface="Arial" pitchFamily="34" charset="0"/>
                <a:ea typeface="Arial" pitchFamily="34" charset="-122"/>
                <a:cs typeface="Arial" pitchFamily="34" charset="-120"/>
              </a:rPr>
              <a:t>Na slajdu su natuknice, a ne rečenice. Najviše šest redaka i najviše sedam riječi po retku.</a:t>
            </a:r>
            <a:endParaRPr lang="en-US" sz="1350" dirty="0"/>
          </a:p>
        </p:txBody>
      </p:sp>
      <p:sp>
        <p:nvSpPr>
          <p:cNvPr id="15" name="Shape 13"/>
          <p:cNvSpPr/>
          <p:nvPr/>
        </p:nvSpPr>
        <p:spPr>
          <a:xfrm>
            <a:off x="502920" y="3867912"/>
            <a:ext cx="457200" cy="457200"/>
          </a:xfrm>
          <a:prstGeom prst="ellipse">
            <a:avLst/>
          </a:prstGeom>
          <a:solidFill>
            <a:srgbClr val="00C3E3"/>
          </a:solidFill>
          <a:ln/>
        </p:spPr>
      </p:sp>
      <p:sp>
        <p:nvSpPr>
          <p:cNvPr id="16" name="Text 14"/>
          <p:cNvSpPr txBox="1"/>
          <p:nvPr/>
        </p:nvSpPr>
        <p:spPr>
          <a:xfrm>
            <a:off x="502920" y="3867912"/>
            <a:ext cx="457200" cy="457200"/>
          </a:xfrm>
          <a:prstGeom prst="rect">
            <a:avLst/>
          </a:prstGeom>
          <a:noFill/>
          <a:ln/>
        </p:spPr>
        <p:txBody>
          <a:bodyPr wrap="square" lIns="0" tIns="0" rIns="0" bIns="0" rtlCol="0" anchor="ctr"/>
          <a:lstStyle/>
          <a:p>
            <a:pPr algn="ctr" indent="0" marL="0">
              <a:buNone/>
            </a:pPr>
            <a:r>
              <a:rPr lang="en-US" sz="1400" b="1" dirty="0">
                <a:solidFill>
                  <a:srgbClr val="0B2E38"/>
                </a:solidFill>
                <a:latin typeface="Arial" pitchFamily="34" charset="0"/>
                <a:ea typeface="Arial" pitchFamily="34" charset="-122"/>
                <a:cs typeface="Arial" pitchFamily="34" charset="-120"/>
              </a:rPr>
              <a:t>5</a:t>
            </a:r>
            <a:endParaRPr lang="en-US" sz="1400" dirty="0"/>
          </a:p>
        </p:txBody>
      </p:sp>
      <p:sp>
        <p:nvSpPr>
          <p:cNvPr id="17" name="Text 15"/>
          <p:cNvSpPr txBox="1"/>
          <p:nvPr/>
        </p:nvSpPr>
        <p:spPr>
          <a:xfrm>
            <a:off x="1188720" y="3867912"/>
            <a:ext cx="7452360" cy="457200"/>
          </a:xfrm>
          <a:prstGeom prst="rect">
            <a:avLst/>
          </a:prstGeom>
          <a:noFill/>
          <a:ln/>
        </p:spPr>
        <p:txBody>
          <a:bodyPr wrap="square" lIns="0" tIns="0" rIns="0" bIns="0" rtlCol="0" anchor="ctr"/>
          <a:lstStyle/>
          <a:p>
            <a:pPr indent="0" marL="0">
              <a:buNone/>
            </a:pPr>
            <a:r>
              <a:rPr lang="en-US" sz="1350" dirty="0">
                <a:solidFill>
                  <a:srgbClr val="1D2A2F"/>
                </a:solidFill>
                <a:latin typeface="Arial" pitchFamily="34" charset="0"/>
                <a:ea typeface="Arial" pitchFamily="34" charset="-122"/>
                <a:cs typeface="Arial" pitchFamily="34" charset="-120"/>
              </a:rPr>
              <a:t>Ne dodavaj nove fontove, animacije ni prijelaze. Zadrži Arial i boju fakulteta.</a:t>
            </a:r>
            <a:endParaRPr lang="en-US" sz="13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02920" y="365760"/>
            <a:ext cx="6309360" cy="566928"/>
          </a:xfrm>
          <a:prstGeom prst="rect">
            <a:avLst/>
          </a:prstGeom>
          <a:noFill/>
          <a:ln/>
        </p:spPr>
        <p:txBody>
          <a:bodyPr wrap="square" lIns="0" tIns="0" rIns="0" bIns="0" rtlCol="0" anchor="ctr"/>
          <a:lstStyle/>
          <a:p>
            <a:pPr algn="l" indent="0" marL="0">
              <a:buNone/>
            </a:pPr>
            <a:r>
              <a:rPr lang="en-US" sz="2700" b="1" dirty="0">
                <a:solidFill>
                  <a:srgbClr val="1D2A2F"/>
                </a:solidFill>
                <a:latin typeface="Arial" pitchFamily="34" charset="0"/>
                <a:ea typeface="Arial" pitchFamily="34" charset="-122"/>
                <a:cs typeface="Arial" pitchFamily="34" charset="-120"/>
              </a:rPr>
              <a:t>Vremenik obrane</a:t>
            </a:r>
            <a:endParaRPr lang="en-US" sz="2700" dirty="0"/>
          </a:p>
        </p:txBody>
      </p:sp>
      <p:sp>
        <p:nvSpPr>
          <p:cNvPr id="3" name="Text 1"/>
          <p:cNvSpPr txBox="1"/>
          <p:nvPr/>
        </p:nvSpPr>
        <p:spPr>
          <a:xfrm>
            <a:off x="6949440" y="365760"/>
            <a:ext cx="1691640" cy="566928"/>
          </a:xfrm>
          <a:prstGeom prst="rect">
            <a:avLst/>
          </a:prstGeom>
          <a:noFill/>
          <a:ln/>
        </p:spPr>
        <p:txBody>
          <a:bodyPr wrap="square" lIns="0" tIns="0" rIns="0" bIns="0" rtlCol="0" anchor="ctr"/>
          <a:lstStyle/>
          <a:p>
            <a:pPr algn="r" indent="0" marL="0">
              <a:buNone/>
            </a:pPr>
            <a:r>
              <a:rPr lang="en-US" sz="1100" dirty="0">
                <a:solidFill>
                  <a:srgbClr val="5A6B70"/>
                </a:solidFill>
                <a:latin typeface="Arial" pitchFamily="34" charset="0"/>
                <a:ea typeface="Arial" pitchFamily="34" charset="-122"/>
                <a:cs typeface="Arial" pitchFamily="34" charset="-120"/>
              </a:rPr>
              <a:t>ukupno 10 minuta</a:t>
            </a:r>
            <a:endParaRPr lang="en-US" sz="1100" dirty="0"/>
          </a:p>
        </p:txBody>
      </p:sp>
      <p:sp>
        <p:nvSpPr>
          <p:cNvPr id="4" name="Shape 2"/>
          <p:cNvSpPr/>
          <p:nvPr/>
        </p:nvSpPr>
        <p:spPr>
          <a:xfrm>
            <a:off x="502920" y="1188720"/>
            <a:ext cx="1143000" cy="301752"/>
          </a:xfrm>
          <a:prstGeom prst="roundRect">
            <a:avLst>
              <a:gd name="adj" fmla="val 15152"/>
            </a:avLst>
          </a:prstGeom>
          <a:solidFill>
            <a:srgbClr val="F1F7F9"/>
          </a:solidFill>
          <a:ln/>
        </p:spPr>
      </p:sp>
      <p:sp>
        <p:nvSpPr>
          <p:cNvPr id="5" name="Text 3"/>
          <p:cNvSpPr txBox="1"/>
          <p:nvPr/>
        </p:nvSpPr>
        <p:spPr>
          <a:xfrm>
            <a:off x="502920" y="1188720"/>
            <a:ext cx="1143000" cy="301752"/>
          </a:xfrm>
          <a:prstGeom prst="rect">
            <a:avLst/>
          </a:prstGeom>
          <a:noFill/>
          <a:ln/>
        </p:spPr>
        <p:txBody>
          <a:bodyPr wrap="square" lIns="0" tIns="0" rIns="0" bIns="0" rtlCol="0" anchor="ctr"/>
          <a:lstStyle/>
          <a:p>
            <a:pPr algn="ctr" indent="0" marL="0">
              <a:buNone/>
            </a:pPr>
            <a:r>
              <a:rPr lang="en-US" sz="1050" b="1" dirty="0">
                <a:solidFill>
                  <a:srgbClr val="00788C"/>
                </a:solidFill>
                <a:latin typeface="Arial" pitchFamily="34" charset="0"/>
                <a:ea typeface="Arial" pitchFamily="34" charset="-122"/>
                <a:cs typeface="Arial" pitchFamily="34" charset="-120"/>
              </a:rPr>
              <a:t>0:00 – 0:30</a:t>
            </a:r>
            <a:endParaRPr lang="en-US" sz="1050" dirty="0"/>
          </a:p>
        </p:txBody>
      </p:sp>
      <p:sp>
        <p:nvSpPr>
          <p:cNvPr id="6" name="Text 4"/>
          <p:cNvSpPr txBox="1"/>
          <p:nvPr/>
        </p:nvSpPr>
        <p:spPr>
          <a:xfrm>
            <a:off x="1828800" y="1188720"/>
            <a:ext cx="2743200" cy="301752"/>
          </a:xfrm>
          <a:prstGeom prst="rect">
            <a:avLst/>
          </a:prstGeom>
          <a:noFill/>
          <a:ln/>
        </p:spPr>
        <p:txBody>
          <a:bodyPr wrap="square" lIns="0" tIns="0" rIns="0" bIns="0" rtlCol="0" anchor="ctr"/>
          <a:lstStyle/>
          <a:p>
            <a:pPr indent="0" marL="0">
              <a:buNone/>
            </a:pPr>
            <a:r>
              <a:rPr lang="en-US" sz="1250" b="1" dirty="0">
                <a:solidFill>
                  <a:srgbClr val="1D2A2F"/>
                </a:solidFill>
                <a:latin typeface="Arial" pitchFamily="34" charset="0"/>
                <a:ea typeface="Arial" pitchFamily="34" charset="-122"/>
                <a:cs typeface="Arial" pitchFamily="34" charset="-120"/>
              </a:rPr>
              <a:t>Naslovnica i predstavljanje</a:t>
            </a:r>
            <a:endParaRPr lang="en-US" sz="1250" dirty="0"/>
          </a:p>
        </p:txBody>
      </p:sp>
      <p:sp>
        <p:nvSpPr>
          <p:cNvPr id="7" name="Text 5"/>
          <p:cNvSpPr txBox="1"/>
          <p:nvPr/>
        </p:nvSpPr>
        <p:spPr>
          <a:xfrm>
            <a:off x="4663440" y="1188720"/>
            <a:ext cx="3931920" cy="301752"/>
          </a:xfrm>
          <a:prstGeom prst="rect">
            <a:avLst/>
          </a:prstGeom>
          <a:noFill/>
          <a:ln/>
        </p:spPr>
        <p:txBody>
          <a:bodyPr wrap="square" lIns="0" tIns="0" rIns="0" bIns="0" rtlCol="0" anchor="ctr"/>
          <a:lstStyle/>
          <a:p>
            <a:pPr indent="0" marL="0">
              <a:buNone/>
            </a:pPr>
            <a:r>
              <a:rPr lang="en-US" sz="1150" dirty="0">
                <a:solidFill>
                  <a:srgbClr val="5A6B70"/>
                </a:solidFill>
                <a:latin typeface="Arial" pitchFamily="34" charset="0"/>
                <a:ea typeface="Arial" pitchFamily="34" charset="-122"/>
                <a:cs typeface="Arial" pitchFamily="34" charset="-120"/>
              </a:rPr>
              <a:t>Ime, naslov rada, mentor.</a:t>
            </a:r>
            <a:endParaRPr lang="en-US" sz="1150" dirty="0"/>
          </a:p>
        </p:txBody>
      </p:sp>
      <p:sp>
        <p:nvSpPr>
          <p:cNvPr id="8" name="Shape 6"/>
          <p:cNvSpPr/>
          <p:nvPr/>
        </p:nvSpPr>
        <p:spPr>
          <a:xfrm>
            <a:off x="502920" y="1572768"/>
            <a:ext cx="1143000" cy="301752"/>
          </a:xfrm>
          <a:prstGeom prst="roundRect">
            <a:avLst>
              <a:gd name="adj" fmla="val 15152"/>
            </a:avLst>
          </a:prstGeom>
          <a:solidFill>
            <a:srgbClr val="F1F7F9"/>
          </a:solidFill>
          <a:ln/>
        </p:spPr>
      </p:sp>
      <p:sp>
        <p:nvSpPr>
          <p:cNvPr id="9" name="Text 7"/>
          <p:cNvSpPr txBox="1"/>
          <p:nvPr/>
        </p:nvSpPr>
        <p:spPr>
          <a:xfrm>
            <a:off x="502920" y="1572768"/>
            <a:ext cx="1143000" cy="301752"/>
          </a:xfrm>
          <a:prstGeom prst="rect">
            <a:avLst/>
          </a:prstGeom>
          <a:noFill/>
          <a:ln/>
        </p:spPr>
        <p:txBody>
          <a:bodyPr wrap="square" lIns="0" tIns="0" rIns="0" bIns="0" rtlCol="0" anchor="ctr"/>
          <a:lstStyle/>
          <a:p>
            <a:pPr algn="ctr" indent="0" marL="0">
              <a:buNone/>
            </a:pPr>
            <a:r>
              <a:rPr lang="en-US" sz="1050" b="1" dirty="0">
                <a:solidFill>
                  <a:srgbClr val="00788C"/>
                </a:solidFill>
                <a:latin typeface="Arial" pitchFamily="34" charset="0"/>
                <a:ea typeface="Arial" pitchFamily="34" charset="-122"/>
                <a:cs typeface="Arial" pitchFamily="34" charset="-120"/>
              </a:rPr>
              <a:t>0:30 – 1:30</a:t>
            </a:r>
            <a:endParaRPr lang="en-US" sz="1050" dirty="0"/>
          </a:p>
        </p:txBody>
      </p:sp>
      <p:sp>
        <p:nvSpPr>
          <p:cNvPr id="10" name="Text 8"/>
          <p:cNvSpPr txBox="1"/>
          <p:nvPr/>
        </p:nvSpPr>
        <p:spPr>
          <a:xfrm>
            <a:off x="1828800" y="1572768"/>
            <a:ext cx="2743200" cy="301752"/>
          </a:xfrm>
          <a:prstGeom prst="rect">
            <a:avLst/>
          </a:prstGeom>
          <a:noFill/>
          <a:ln/>
        </p:spPr>
        <p:txBody>
          <a:bodyPr wrap="square" lIns="0" tIns="0" rIns="0" bIns="0" rtlCol="0" anchor="ctr"/>
          <a:lstStyle/>
          <a:p>
            <a:pPr indent="0" marL="0">
              <a:buNone/>
            </a:pPr>
            <a:r>
              <a:rPr lang="en-US" sz="1250" b="1" dirty="0">
                <a:solidFill>
                  <a:srgbClr val="1D2A2F"/>
                </a:solidFill>
                <a:latin typeface="Arial" pitchFamily="34" charset="0"/>
                <a:ea typeface="Arial" pitchFamily="34" charset="-122"/>
                <a:cs typeface="Arial" pitchFamily="34" charset="-120"/>
              </a:rPr>
              <a:t>Motivacija i problem</a:t>
            </a:r>
            <a:endParaRPr lang="en-US" sz="1250" dirty="0"/>
          </a:p>
        </p:txBody>
      </p:sp>
      <p:sp>
        <p:nvSpPr>
          <p:cNvPr id="11" name="Text 9"/>
          <p:cNvSpPr txBox="1"/>
          <p:nvPr/>
        </p:nvSpPr>
        <p:spPr>
          <a:xfrm>
            <a:off x="4663440" y="1572768"/>
            <a:ext cx="3931920" cy="301752"/>
          </a:xfrm>
          <a:prstGeom prst="rect">
            <a:avLst/>
          </a:prstGeom>
          <a:noFill/>
          <a:ln/>
        </p:spPr>
        <p:txBody>
          <a:bodyPr wrap="square" lIns="0" tIns="0" rIns="0" bIns="0" rtlCol="0" anchor="ctr"/>
          <a:lstStyle/>
          <a:p>
            <a:pPr indent="0" marL="0">
              <a:buNone/>
            </a:pPr>
            <a:r>
              <a:rPr lang="en-US" sz="1150" dirty="0">
                <a:solidFill>
                  <a:srgbClr val="5A6B70"/>
                </a:solidFill>
                <a:latin typeface="Arial" pitchFamily="34" charset="0"/>
                <a:ea typeface="Arial" pitchFamily="34" charset="-122"/>
                <a:cs typeface="Arial" pitchFamily="34" charset="-120"/>
              </a:rPr>
              <a:t>Zašto je ovo uopće važno.</a:t>
            </a:r>
            <a:endParaRPr lang="en-US" sz="1150" dirty="0"/>
          </a:p>
        </p:txBody>
      </p:sp>
      <p:sp>
        <p:nvSpPr>
          <p:cNvPr id="12" name="Shape 10"/>
          <p:cNvSpPr/>
          <p:nvPr/>
        </p:nvSpPr>
        <p:spPr>
          <a:xfrm>
            <a:off x="502920" y="1956816"/>
            <a:ext cx="1143000" cy="301752"/>
          </a:xfrm>
          <a:prstGeom prst="roundRect">
            <a:avLst>
              <a:gd name="adj" fmla="val 15152"/>
            </a:avLst>
          </a:prstGeom>
          <a:solidFill>
            <a:srgbClr val="F1F7F9"/>
          </a:solidFill>
          <a:ln/>
        </p:spPr>
      </p:sp>
      <p:sp>
        <p:nvSpPr>
          <p:cNvPr id="13" name="Text 11"/>
          <p:cNvSpPr txBox="1"/>
          <p:nvPr/>
        </p:nvSpPr>
        <p:spPr>
          <a:xfrm>
            <a:off x="502920" y="1956816"/>
            <a:ext cx="1143000" cy="301752"/>
          </a:xfrm>
          <a:prstGeom prst="rect">
            <a:avLst/>
          </a:prstGeom>
          <a:noFill/>
          <a:ln/>
        </p:spPr>
        <p:txBody>
          <a:bodyPr wrap="square" lIns="0" tIns="0" rIns="0" bIns="0" rtlCol="0" anchor="ctr"/>
          <a:lstStyle/>
          <a:p>
            <a:pPr algn="ctr" indent="0" marL="0">
              <a:buNone/>
            </a:pPr>
            <a:r>
              <a:rPr lang="en-US" sz="1050" b="1" dirty="0">
                <a:solidFill>
                  <a:srgbClr val="00788C"/>
                </a:solidFill>
                <a:latin typeface="Arial" pitchFamily="34" charset="0"/>
                <a:ea typeface="Arial" pitchFamily="34" charset="-122"/>
                <a:cs typeface="Arial" pitchFamily="34" charset="-120"/>
              </a:rPr>
              <a:t>1:30 – 2:30</a:t>
            </a:r>
            <a:endParaRPr lang="en-US" sz="1050" dirty="0"/>
          </a:p>
        </p:txBody>
      </p:sp>
      <p:sp>
        <p:nvSpPr>
          <p:cNvPr id="14" name="Text 12"/>
          <p:cNvSpPr txBox="1"/>
          <p:nvPr/>
        </p:nvSpPr>
        <p:spPr>
          <a:xfrm>
            <a:off x="1828800" y="1956816"/>
            <a:ext cx="2743200" cy="301752"/>
          </a:xfrm>
          <a:prstGeom prst="rect">
            <a:avLst/>
          </a:prstGeom>
          <a:noFill/>
          <a:ln/>
        </p:spPr>
        <p:txBody>
          <a:bodyPr wrap="square" lIns="0" tIns="0" rIns="0" bIns="0" rtlCol="0" anchor="ctr"/>
          <a:lstStyle/>
          <a:p>
            <a:pPr indent="0" marL="0">
              <a:buNone/>
            </a:pPr>
            <a:r>
              <a:rPr lang="en-US" sz="1250" b="1" dirty="0">
                <a:solidFill>
                  <a:srgbClr val="1D2A2F"/>
                </a:solidFill>
                <a:latin typeface="Arial" pitchFamily="34" charset="0"/>
                <a:ea typeface="Arial" pitchFamily="34" charset="-122"/>
                <a:cs typeface="Arial" pitchFamily="34" charset="-120"/>
              </a:rPr>
              <a:t>Cilj i istraživačka pitanja</a:t>
            </a:r>
            <a:endParaRPr lang="en-US" sz="1250" dirty="0"/>
          </a:p>
        </p:txBody>
      </p:sp>
      <p:sp>
        <p:nvSpPr>
          <p:cNvPr id="15" name="Text 13"/>
          <p:cNvSpPr txBox="1"/>
          <p:nvPr/>
        </p:nvSpPr>
        <p:spPr>
          <a:xfrm>
            <a:off x="4663440" y="1956816"/>
            <a:ext cx="3931920" cy="301752"/>
          </a:xfrm>
          <a:prstGeom prst="rect">
            <a:avLst/>
          </a:prstGeom>
          <a:noFill/>
          <a:ln/>
        </p:spPr>
        <p:txBody>
          <a:bodyPr wrap="square" lIns="0" tIns="0" rIns="0" bIns="0" rtlCol="0" anchor="ctr"/>
          <a:lstStyle/>
          <a:p>
            <a:pPr indent="0" marL="0">
              <a:buNone/>
            </a:pPr>
            <a:r>
              <a:rPr lang="en-US" sz="1150" dirty="0">
                <a:solidFill>
                  <a:srgbClr val="5A6B70"/>
                </a:solidFill>
                <a:latin typeface="Arial" pitchFamily="34" charset="0"/>
                <a:ea typeface="Arial" pitchFamily="34" charset="-122"/>
                <a:cs typeface="Arial" pitchFamily="34" charset="-120"/>
              </a:rPr>
              <a:t>Što si htio saznati.</a:t>
            </a:r>
            <a:endParaRPr lang="en-US" sz="1150" dirty="0"/>
          </a:p>
        </p:txBody>
      </p:sp>
      <p:sp>
        <p:nvSpPr>
          <p:cNvPr id="16" name="Shape 14"/>
          <p:cNvSpPr/>
          <p:nvPr/>
        </p:nvSpPr>
        <p:spPr>
          <a:xfrm>
            <a:off x="502920" y="2340864"/>
            <a:ext cx="1143000" cy="301752"/>
          </a:xfrm>
          <a:prstGeom prst="roundRect">
            <a:avLst>
              <a:gd name="adj" fmla="val 15152"/>
            </a:avLst>
          </a:prstGeom>
          <a:solidFill>
            <a:srgbClr val="F1F7F9"/>
          </a:solidFill>
          <a:ln/>
        </p:spPr>
      </p:sp>
      <p:sp>
        <p:nvSpPr>
          <p:cNvPr id="17" name="Text 15"/>
          <p:cNvSpPr txBox="1"/>
          <p:nvPr/>
        </p:nvSpPr>
        <p:spPr>
          <a:xfrm>
            <a:off x="502920" y="2340864"/>
            <a:ext cx="1143000" cy="301752"/>
          </a:xfrm>
          <a:prstGeom prst="rect">
            <a:avLst/>
          </a:prstGeom>
          <a:noFill/>
          <a:ln/>
        </p:spPr>
        <p:txBody>
          <a:bodyPr wrap="square" lIns="0" tIns="0" rIns="0" bIns="0" rtlCol="0" anchor="ctr"/>
          <a:lstStyle/>
          <a:p>
            <a:pPr algn="ctr" indent="0" marL="0">
              <a:buNone/>
            </a:pPr>
            <a:r>
              <a:rPr lang="en-US" sz="1050" b="1" dirty="0">
                <a:solidFill>
                  <a:srgbClr val="00788C"/>
                </a:solidFill>
                <a:latin typeface="Arial" pitchFamily="34" charset="0"/>
                <a:ea typeface="Arial" pitchFamily="34" charset="-122"/>
                <a:cs typeface="Arial" pitchFamily="34" charset="-120"/>
              </a:rPr>
              <a:t>2:30 – 3:30</a:t>
            </a:r>
            <a:endParaRPr lang="en-US" sz="1050" dirty="0"/>
          </a:p>
        </p:txBody>
      </p:sp>
      <p:sp>
        <p:nvSpPr>
          <p:cNvPr id="18" name="Text 16"/>
          <p:cNvSpPr txBox="1"/>
          <p:nvPr/>
        </p:nvSpPr>
        <p:spPr>
          <a:xfrm>
            <a:off x="1828800" y="2340864"/>
            <a:ext cx="2743200" cy="301752"/>
          </a:xfrm>
          <a:prstGeom prst="rect">
            <a:avLst/>
          </a:prstGeom>
          <a:noFill/>
          <a:ln/>
        </p:spPr>
        <p:txBody>
          <a:bodyPr wrap="square" lIns="0" tIns="0" rIns="0" bIns="0" rtlCol="0" anchor="ctr"/>
          <a:lstStyle/>
          <a:p>
            <a:pPr indent="0" marL="0">
              <a:buNone/>
            </a:pPr>
            <a:r>
              <a:rPr lang="en-US" sz="1250" b="1" dirty="0">
                <a:solidFill>
                  <a:srgbClr val="1D2A2F"/>
                </a:solidFill>
                <a:latin typeface="Arial" pitchFamily="34" charset="0"/>
                <a:ea typeface="Arial" pitchFamily="34" charset="-122"/>
                <a:cs typeface="Arial" pitchFamily="34" charset="-120"/>
              </a:rPr>
              <a:t>Pregled područja</a:t>
            </a:r>
            <a:endParaRPr lang="en-US" sz="1250" dirty="0"/>
          </a:p>
        </p:txBody>
      </p:sp>
      <p:sp>
        <p:nvSpPr>
          <p:cNvPr id="19" name="Text 17"/>
          <p:cNvSpPr txBox="1"/>
          <p:nvPr/>
        </p:nvSpPr>
        <p:spPr>
          <a:xfrm>
            <a:off x="4663440" y="2340864"/>
            <a:ext cx="3931920" cy="301752"/>
          </a:xfrm>
          <a:prstGeom prst="rect">
            <a:avLst/>
          </a:prstGeom>
          <a:noFill/>
          <a:ln/>
        </p:spPr>
        <p:txBody>
          <a:bodyPr wrap="square" lIns="0" tIns="0" rIns="0" bIns="0" rtlCol="0" anchor="ctr"/>
          <a:lstStyle/>
          <a:p>
            <a:pPr indent="0" marL="0">
              <a:buNone/>
            </a:pPr>
            <a:r>
              <a:rPr lang="en-US" sz="1150" dirty="0">
                <a:solidFill>
                  <a:srgbClr val="5A6B70"/>
                </a:solidFill>
                <a:latin typeface="Arial" pitchFamily="34" charset="0"/>
                <a:ea typeface="Arial" pitchFamily="34" charset="-122"/>
                <a:cs typeface="Arial" pitchFamily="34" charset="-120"/>
              </a:rPr>
              <a:t>Što su drugi već napravili.</a:t>
            </a:r>
            <a:endParaRPr lang="en-US" sz="1150" dirty="0"/>
          </a:p>
        </p:txBody>
      </p:sp>
      <p:sp>
        <p:nvSpPr>
          <p:cNvPr id="20" name="Shape 18"/>
          <p:cNvSpPr/>
          <p:nvPr/>
        </p:nvSpPr>
        <p:spPr>
          <a:xfrm>
            <a:off x="502920" y="2724912"/>
            <a:ext cx="1143000" cy="301752"/>
          </a:xfrm>
          <a:prstGeom prst="roundRect">
            <a:avLst>
              <a:gd name="adj" fmla="val 15152"/>
            </a:avLst>
          </a:prstGeom>
          <a:solidFill>
            <a:srgbClr val="F1F7F9"/>
          </a:solidFill>
          <a:ln/>
        </p:spPr>
      </p:sp>
      <p:sp>
        <p:nvSpPr>
          <p:cNvPr id="21" name="Text 19"/>
          <p:cNvSpPr txBox="1"/>
          <p:nvPr/>
        </p:nvSpPr>
        <p:spPr>
          <a:xfrm>
            <a:off x="502920" y="2724912"/>
            <a:ext cx="1143000" cy="301752"/>
          </a:xfrm>
          <a:prstGeom prst="rect">
            <a:avLst/>
          </a:prstGeom>
          <a:noFill/>
          <a:ln/>
        </p:spPr>
        <p:txBody>
          <a:bodyPr wrap="square" lIns="0" tIns="0" rIns="0" bIns="0" rtlCol="0" anchor="ctr"/>
          <a:lstStyle/>
          <a:p>
            <a:pPr algn="ctr" indent="0" marL="0">
              <a:buNone/>
            </a:pPr>
            <a:r>
              <a:rPr lang="en-US" sz="1050" b="1" dirty="0">
                <a:solidFill>
                  <a:srgbClr val="00788C"/>
                </a:solidFill>
                <a:latin typeface="Arial" pitchFamily="34" charset="0"/>
                <a:ea typeface="Arial" pitchFamily="34" charset="-122"/>
                <a:cs typeface="Arial" pitchFamily="34" charset="-120"/>
              </a:rPr>
              <a:t>3:30 – 5:30</a:t>
            </a:r>
            <a:endParaRPr lang="en-US" sz="1050" dirty="0"/>
          </a:p>
        </p:txBody>
      </p:sp>
      <p:sp>
        <p:nvSpPr>
          <p:cNvPr id="22" name="Text 20"/>
          <p:cNvSpPr txBox="1"/>
          <p:nvPr/>
        </p:nvSpPr>
        <p:spPr>
          <a:xfrm>
            <a:off x="1828800" y="2724912"/>
            <a:ext cx="2743200" cy="301752"/>
          </a:xfrm>
          <a:prstGeom prst="rect">
            <a:avLst/>
          </a:prstGeom>
          <a:noFill/>
          <a:ln/>
        </p:spPr>
        <p:txBody>
          <a:bodyPr wrap="square" lIns="0" tIns="0" rIns="0" bIns="0" rtlCol="0" anchor="ctr"/>
          <a:lstStyle/>
          <a:p>
            <a:pPr indent="0" marL="0">
              <a:buNone/>
            </a:pPr>
            <a:r>
              <a:rPr lang="en-US" sz="1250" b="1" dirty="0">
                <a:solidFill>
                  <a:srgbClr val="1D2A2F"/>
                </a:solidFill>
                <a:latin typeface="Arial" pitchFamily="34" charset="0"/>
                <a:ea typeface="Arial" pitchFamily="34" charset="-122"/>
                <a:cs typeface="Arial" pitchFamily="34" charset="-120"/>
              </a:rPr>
              <a:t>Metodologija</a:t>
            </a:r>
            <a:endParaRPr lang="en-US" sz="1250" dirty="0"/>
          </a:p>
        </p:txBody>
      </p:sp>
      <p:sp>
        <p:nvSpPr>
          <p:cNvPr id="23" name="Text 21"/>
          <p:cNvSpPr txBox="1"/>
          <p:nvPr/>
        </p:nvSpPr>
        <p:spPr>
          <a:xfrm>
            <a:off x="4663440" y="2724912"/>
            <a:ext cx="3931920" cy="301752"/>
          </a:xfrm>
          <a:prstGeom prst="rect">
            <a:avLst/>
          </a:prstGeom>
          <a:noFill/>
          <a:ln/>
        </p:spPr>
        <p:txBody>
          <a:bodyPr wrap="square" lIns="0" tIns="0" rIns="0" bIns="0" rtlCol="0" anchor="ctr"/>
          <a:lstStyle/>
          <a:p>
            <a:pPr indent="0" marL="0">
              <a:buNone/>
            </a:pPr>
            <a:r>
              <a:rPr lang="en-US" sz="1150" dirty="0">
                <a:solidFill>
                  <a:srgbClr val="5A6B70"/>
                </a:solidFill>
                <a:latin typeface="Arial" pitchFamily="34" charset="0"/>
                <a:ea typeface="Arial" pitchFamily="34" charset="-122"/>
                <a:cs typeface="Arial" pitchFamily="34" charset="-120"/>
              </a:rPr>
              <a:t>Kako si to napravio.</a:t>
            </a:r>
            <a:endParaRPr lang="en-US" sz="1150" dirty="0"/>
          </a:p>
        </p:txBody>
      </p:sp>
      <p:sp>
        <p:nvSpPr>
          <p:cNvPr id="24" name="Shape 22"/>
          <p:cNvSpPr/>
          <p:nvPr/>
        </p:nvSpPr>
        <p:spPr>
          <a:xfrm>
            <a:off x="502920" y="3108960"/>
            <a:ext cx="1143000" cy="301752"/>
          </a:xfrm>
          <a:prstGeom prst="roundRect">
            <a:avLst>
              <a:gd name="adj" fmla="val 15152"/>
            </a:avLst>
          </a:prstGeom>
          <a:solidFill>
            <a:srgbClr val="00C3E3"/>
          </a:solidFill>
          <a:ln/>
        </p:spPr>
      </p:sp>
      <p:sp>
        <p:nvSpPr>
          <p:cNvPr id="25" name="Text 23"/>
          <p:cNvSpPr txBox="1"/>
          <p:nvPr/>
        </p:nvSpPr>
        <p:spPr>
          <a:xfrm>
            <a:off x="502920" y="3108960"/>
            <a:ext cx="1143000" cy="301752"/>
          </a:xfrm>
          <a:prstGeom prst="rect">
            <a:avLst/>
          </a:prstGeom>
          <a:noFill/>
          <a:ln/>
        </p:spPr>
        <p:txBody>
          <a:bodyPr wrap="square" lIns="0" tIns="0" rIns="0" bIns="0" rtlCol="0" anchor="ctr"/>
          <a:lstStyle/>
          <a:p>
            <a:pPr algn="ctr" indent="0" marL="0">
              <a:buNone/>
            </a:pPr>
            <a:r>
              <a:rPr lang="en-US" sz="1050" b="1" dirty="0">
                <a:solidFill>
                  <a:srgbClr val="00788C"/>
                </a:solidFill>
                <a:latin typeface="Arial" pitchFamily="34" charset="0"/>
                <a:ea typeface="Arial" pitchFamily="34" charset="-122"/>
                <a:cs typeface="Arial" pitchFamily="34" charset="-120"/>
              </a:rPr>
              <a:t>5:30 – 7:30</a:t>
            </a:r>
            <a:endParaRPr lang="en-US" sz="1050" dirty="0"/>
          </a:p>
        </p:txBody>
      </p:sp>
      <p:sp>
        <p:nvSpPr>
          <p:cNvPr id="26" name="Text 24"/>
          <p:cNvSpPr txBox="1"/>
          <p:nvPr/>
        </p:nvSpPr>
        <p:spPr>
          <a:xfrm>
            <a:off x="1828800" y="3108960"/>
            <a:ext cx="2743200" cy="301752"/>
          </a:xfrm>
          <a:prstGeom prst="rect">
            <a:avLst/>
          </a:prstGeom>
          <a:noFill/>
          <a:ln/>
        </p:spPr>
        <p:txBody>
          <a:bodyPr wrap="square" lIns="0" tIns="0" rIns="0" bIns="0" rtlCol="0" anchor="ctr"/>
          <a:lstStyle/>
          <a:p>
            <a:pPr indent="0" marL="0">
              <a:buNone/>
            </a:pPr>
            <a:r>
              <a:rPr lang="en-US" sz="1250" b="1" dirty="0">
                <a:solidFill>
                  <a:srgbClr val="1D2A2F"/>
                </a:solidFill>
                <a:latin typeface="Arial" pitchFamily="34" charset="0"/>
                <a:ea typeface="Arial" pitchFamily="34" charset="-122"/>
                <a:cs typeface="Arial" pitchFamily="34" charset="-120"/>
              </a:rPr>
              <a:t>Rezultati</a:t>
            </a:r>
            <a:endParaRPr lang="en-US" sz="1250" dirty="0"/>
          </a:p>
        </p:txBody>
      </p:sp>
      <p:sp>
        <p:nvSpPr>
          <p:cNvPr id="27" name="Text 25"/>
          <p:cNvSpPr txBox="1"/>
          <p:nvPr/>
        </p:nvSpPr>
        <p:spPr>
          <a:xfrm>
            <a:off x="4663440" y="3108960"/>
            <a:ext cx="3931920" cy="301752"/>
          </a:xfrm>
          <a:prstGeom prst="rect">
            <a:avLst/>
          </a:prstGeom>
          <a:noFill/>
          <a:ln/>
        </p:spPr>
        <p:txBody>
          <a:bodyPr wrap="square" lIns="0" tIns="0" rIns="0" bIns="0" rtlCol="0" anchor="ctr"/>
          <a:lstStyle/>
          <a:p>
            <a:pPr indent="0" marL="0">
              <a:buNone/>
            </a:pPr>
            <a:r>
              <a:rPr lang="en-US" sz="1150" dirty="0">
                <a:solidFill>
                  <a:srgbClr val="5A6B70"/>
                </a:solidFill>
                <a:latin typeface="Arial" pitchFamily="34" charset="0"/>
                <a:ea typeface="Arial" pitchFamily="34" charset="-122"/>
                <a:cs typeface="Arial" pitchFamily="34" charset="-120"/>
              </a:rPr>
              <a:t>Što je izašlo. Najvažniji dio.</a:t>
            </a:r>
            <a:endParaRPr lang="en-US" sz="1150" dirty="0"/>
          </a:p>
        </p:txBody>
      </p:sp>
      <p:sp>
        <p:nvSpPr>
          <p:cNvPr id="28" name="Shape 26"/>
          <p:cNvSpPr/>
          <p:nvPr/>
        </p:nvSpPr>
        <p:spPr>
          <a:xfrm>
            <a:off x="502920" y="3493008"/>
            <a:ext cx="1143000" cy="301752"/>
          </a:xfrm>
          <a:prstGeom prst="roundRect">
            <a:avLst>
              <a:gd name="adj" fmla="val 15152"/>
            </a:avLst>
          </a:prstGeom>
          <a:solidFill>
            <a:srgbClr val="F1F7F9"/>
          </a:solidFill>
          <a:ln/>
        </p:spPr>
      </p:sp>
      <p:sp>
        <p:nvSpPr>
          <p:cNvPr id="29" name="Text 27"/>
          <p:cNvSpPr txBox="1"/>
          <p:nvPr/>
        </p:nvSpPr>
        <p:spPr>
          <a:xfrm>
            <a:off x="502920" y="3493008"/>
            <a:ext cx="1143000" cy="301752"/>
          </a:xfrm>
          <a:prstGeom prst="rect">
            <a:avLst/>
          </a:prstGeom>
          <a:noFill/>
          <a:ln/>
        </p:spPr>
        <p:txBody>
          <a:bodyPr wrap="square" lIns="0" tIns="0" rIns="0" bIns="0" rtlCol="0" anchor="ctr"/>
          <a:lstStyle/>
          <a:p>
            <a:pPr algn="ctr" indent="0" marL="0">
              <a:buNone/>
            </a:pPr>
            <a:r>
              <a:rPr lang="en-US" sz="1050" b="1" dirty="0">
                <a:solidFill>
                  <a:srgbClr val="00788C"/>
                </a:solidFill>
                <a:latin typeface="Arial" pitchFamily="34" charset="0"/>
                <a:ea typeface="Arial" pitchFamily="34" charset="-122"/>
                <a:cs typeface="Arial" pitchFamily="34" charset="-120"/>
              </a:rPr>
              <a:t>7:30 – 8:30</a:t>
            </a:r>
            <a:endParaRPr lang="en-US" sz="1050" dirty="0"/>
          </a:p>
        </p:txBody>
      </p:sp>
      <p:sp>
        <p:nvSpPr>
          <p:cNvPr id="30" name="Text 28"/>
          <p:cNvSpPr txBox="1"/>
          <p:nvPr/>
        </p:nvSpPr>
        <p:spPr>
          <a:xfrm>
            <a:off x="1828800" y="3493008"/>
            <a:ext cx="2743200" cy="301752"/>
          </a:xfrm>
          <a:prstGeom prst="rect">
            <a:avLst/>
          </a:prstGeom>
          <a:noFill/>
          <a:ln/>
        </p:spPr>
        <p:txBody>
          <a:bodyPr wrap="square" lIns="0" tIns="0" rIns="0" bIns="0" rtlCol="0" anchor="ctr"/>
          <a:lstStyle/>
          <a:p>
            <a:pPr indent="0" marL="0">
              <a:buNone/>
            </a:pPr>
            <a:r>
              <a:rPr lang="en-US" sz="1250" b="1" dirty="0">
                <a:solidFill>
                  <a:srgbClr val="1D2A2F"/>
                </a:solidFill>
                <a:latin typeface="Arial" pitchFamily="34" charset="0"/>
                <a:ea typeface="Arial" pitchFamily="34" charset="-122"/>
                <a:cs typeface="Arial" pitchFamily="34" charset="-120"/>
              </a:rPr>
              <a:t>Rasprava i ograničenja</a:t>
            </a:r>
            <a:endParaRPr lang="en-US" sz="1250" dirty="0"/>
          </a:p>
        </p:txBody>
      </p:sp>
      <p:sp>
        <p:nvSpPr>
          <p:cNvPr id="31" name="Text 29"/>
          <p:cNvSpPr txBox="1"/>
          <p:nvPr/>
        </p:nvSpPr>
        <p:spPr>
          <a:xfrm>
            <a:off x="4663440" y="3493008"/>
            <a:ext cx="3931920" cy="301752"/>
          </a:xfrm>
          <a:prstGeom prst="rect">
            <a:avLst/>
          </a:prstGeom>
          <a:noFill/>
          <a:ln/>
        </p:spPr>
        <p:txBody>
          <a:bodyPr wrap="square" lIns="0" tIns="0" rIns="0" bIns="0" rtlCol="0" anchor="ctr"/>
          <a:lstStyle/>
          <a:p>
            <a:pPr indent="0" marL="0">
              <a:buNone/>
            </a:pPr>
            <a:r>
              <a:rPr lang="en-US" sz="1150" dirty="0">
                <a:solidFill>
                  <a:srgbClr val="5A6B70"/>
                </a:solidFill>
                <a:latin typeface="Arial" pitchFamily="34" charset="0"/>
                <a:ea typeface="Arial" pitchFamily="34" charset="-122"/>
                <a:cs typeface="Arial" pitchFamily="34" charset="-120"/>
              </a:rPr>
              <a:t>Što to znači i gdje su granice.</a:t>
            </a:r>
            <a:endParaRPr lang="en-US" sz="1150" dirty="0"/>
          </a:p>
        </p:txBody>
      </p:sp>
      <p:sp>
        <p:nvSpPr>
          <p:cNvPr id="32" name="Shape 30"/>
          <p:cNvSpPr/>
          <p:nvPr/>
        </p:nvSpPr>
        <p:spPr>
          <a:xfrm>
            <a:off x="502920" y="3877056"/>
            <a:ext cx="1143000" cy="301752"/>
          </a:xfrm>
          <a:prstGeom prst="roundRect">
            <a:avLst>
              <a:gd name="adj" fmla="val 15152"/>
            </a:avLst>
          </a:prstGeom>
          <a:solidFill>
            <a:srgbClr val="F1F7F9"/>
          </a:solidFill>
          <a:ln/>
        </p:spPr>
      </p:sp>
      <p:sp>
        <p:nvSpPr>
          <p:cNvPr id="33" name="Text 31"/>
          <p:cNvSpPr txBox="1"/>
          <p:nvPr/>
        </p:nvSpPr>
        <p:spPr>
          <a:xfrm>
            <a:off x="502920" y="3877056"/>
            <a:ext cx="1143000" cy="301752"/>
          </a:xfrm>
          <a:prstGeom prst="rect">
            <a:avLst/>
          </a:prstGeom>
          <a:noFill/>
          <a:ln/>
        </p:spPr>
        <p:txBody>
          <a:bodyPr wrap="square" lIns="0" tIns="0" rIns="0" bIns="0" rtlCol="0" anchor="ctr"/>
          <a:lstStyle/>
          <a:p>
            <a:pPr algn="ctr" indent="0" marL="0">
              <a:buNone/>
            </a:pPr>
            <a:r>
              <a:rPr lang="en-US" sz="1050" b="1" dirty="0">
                <a:solidFill>
                  <a:srgbClr val="00788C"/>
                </a:solidFill>
                <a:latin typeface="Arial" pitchFamily="34" charset="0"/>
                <a:ea typeface="Arial" pitchFamily="34" charset="-122"/>
                <a:cs typeface="Arial" pitchFamily="34" charset="-120"/>
              </a:rPr>
              <a:t>8:30 – 9:30</a:t>
            </a:r>
            <a:endParaRPr lang="en-US" sz="1050" dirty="0"/>
          </a:p>
        </p:txBody>
      </p:sp>
      <p:sp>
        <p:nvSpPr>
          <p:cNvPr id="34" name="Text 32"/>
          <p:cNvSpPr txBox="1"/>
          <p:nvPr/>
        </p:nvSpPr>
        <p:spPr>
          <a:xfrm>
            <a:off x="1828800" y="3877056"/>
            <a:ext cx="2743200" cy="301752"/>
          </a:xfrm>
          <a:prstGeom prst="rect">
            <a:avLst/>
          </a:prstGeom>
          <a:noFill/>
          <a:ln/>
        </p:spPr>
        <p:txBody>
          <a:bodyPr wrap="square" lIns="0" tIns="0" rIns="0" bIns="0" rtlCol="0" anchor="ctr"/>
          <a:lstStyle/>
          <a:p>
            <a:pPr indent="0" marL="0">
              <a:buNone/>
            </a:pPr>
            <a:r>
              <a:rPr lang="en-US" sz="1250" b="1" dirty="0">
                <a:solidFill>
                  <a:srgbClr val="1D2A2F"/>
                </a:solidFill>
                <a:latin typeface="Arial" pitchFamily="34" charset="0"/>
                <a:ea typeface="Arial" pitchFamily="34" charset="-122"/>
                <a:cs typeface="Arial" pitchFamily="34" charset="-120"/>
              </a:rPr>
              <a:t>Zaključak i doprinos</a:t>
            </a:r>
            <a:endParaRPr lang="en-US" sz="1250" dirty="0"/>
          </a:p>
        </p:txBody>
      </p:sp>
      <p:sp>
        <p:nvSpPr>
          <p:cNvPr id="35" name="Text 33"/>
          <p:cNvSpPr txBox="1"/>
          <p:nvPr/>
        </p:nvSpPr>
        <p:spPr>
          <a:xfrm>
            <a:off x="4663440" y="3877056"/>
            <a:ext cx="3931920" cy="301752"/>
          </a:xfrm>
          <a:prstGeom prst="rect">
            <a:avLst/>
          </a:prstGeom>
          <a:noFill/>
          <a:ln/>
        </p:spPr>
        <p:txBody>
          <a:bodyPr wrap="square" lIns="0" tIns="0" rIns="0" bIns="0" rtlCol="0" anchor="ctr"/>
          <a:lstStyle/>
          <a:p>
            <a:pPr indent="0" marL="0">
              <a:buNone/>
            </a:pPr>
            <a:r>
              <a:rPr lang="en-US" sz="1150" dirty="0">
                <a:solidFill>
                  <a:srgbClr val="5A6B70"/>
                </a:solidFill>
                <a:latin typeface="Arial" pitchFamily="34" charset="0"/>
                <a:ea typeface="Arial" pitchFamily="34" charset="-122"/>
                <a:cs typeface="Arial" pitchFamily="34" charset="-120"/>
              </a:rPr>
              <a:t>Odgovor na cilj iz uvoda.</a:t>
            </a:r>
            <a:endParaRPr lang="en-US" sz="1150" dirty="0"/>
          </a:p>
        </p:txBody>
      </p:sp>
      <p:sp>
        <p:nvSpPr>
          <p:cNvPr id="36" name="Shape 34"/>
          <p:cNvSpPr/>
          <p:nvPr/>
        </p:nvSpPr>
        <p:spPr>
          <a:xfrm>
            <a:off x="502920" y="4261104"/>
            <a:ext cx="1143000" cy="301752"/>
          </a:xfrm>
          <a:prstGeom prst="roundRect">
            <a:avLst>
              <a:gd name="adj" fmla="val 15152"/>
            </a:avLst>
          </a:prstGeom>
          <a:solidFill>
            <a:srgbClr val="F1F7F9"/>
          </a:solidFill>
          <a:ln/>
        </p:spPr>
      </p:sp>
      <p:sp>
        <p:nvSpPr>
          <p:cNvPr id="37" name="Text 35"/>
          <p:cNvSpPr txBox="1"/>
          <p:nvPr/>
        </p:nvSpPr>
        <p:spPr>
          <a:xfrm>
            <a:off x="502920" y="4261104"/>
            <a:ext cx="1143000" cy="301752"/>
          </a:xfrm>
          <a:prstGeom prst="rect">
            <a:avLst/>
          </a:prstGeom>
          <a:noFill/>
          <a:ln/>
        </p:spPr>
        <p:txBody>
          <a:bodyPr wrap="square" lIns="0" tIns="0" rIns="0" bIns="0" rtlCol="0" anchor="ctr"/>
          <a:lstStyle/>
          <a:p>
            <a:pPr algn="ctr" indent="0" marL="0">
              <a:buNone/>
            </a:pPr>
            <a:r>
              <a:rPr lang="en-US" sz="1050" b="1" dirty="0">
                <a:solidFill>
                  <a:srgbClr val="00788C"/>
                </a:solidFill>
                <a:latin typeface="Arial" pitchFamily="34" charset="0"/>
                <a:ea typeface="Arial" pitchFamily="34" charset="-122"/>
                <a:cs typeface="Arial" pitchFamily="34" charset="-120"/>
              </a:rPr>
              <a:t>9:30 – 10:00</a:t>
            </a:r>
            <a:endParaRPr lang="en-US" sz="1050" dirty="0"/>
          </a:p>
        </p:txBody>
      </p:sp>
      <p:sp>
        <p:nvSpPr>
          <p:cNvPr id="38" name="Text 36"/>
          <p:cNvSpPr txBox="1"/>
          <p:nvPr/>
        </p:nvSpPr>
        <p:spPr>
          <a:xfrm>
            <a:off x="1828800" y="4261104"/>
            <a:ext cx="2743200" cy="301752"/>
          </a:xfrm>
          <a:prstGeom prst="rect">
            <a:avLst/>
          </a:prstGeom>
          <a:noFill/>
          <a:ln/>
        </p:spPr>
        <p:txBody>
          <a:bodyPr wrap="square" lIns="0" tIns="0" rIns="0" bIns="0" rtlCol="0" anchor="ctr"/>
          <a:lstStyle/>
          <a:p>
            <a:pPr indent="0" marL="0">
              <a:buNone/>
            </a:pPr>
            <a:r>
              <a:rPr lang="en-US" sz="1250" b="1" dirty="0">
                <a:solidFill>
                  <a:srgbClr val="1D2A2F"/>
                </a:solidFill>
                <a:latin typeface="Arial" pitchFamily="34" charset="0"/>
                <a:ea typeface="Arial" pitchFamily="34" charset="-122"/>
                <a:cs typeface="Arial" pitchFamily="34" charset="-120"/>
              </a:rPr>
              <a:t>Hvala i pitanja</a:t>
            </a:r>
            <a:endParaRPr lang="en-US" sz="1250" dirty="0"/>
          </a:p>
        </p:txBody>
      </p:sp>
      <p:sp>
        <p:nvSpPr>
          <p:cNvPr id="39" name="Text 37"/>
          <p:cNvSpPr txBox="1"/>
          <p:nvPr/>
        </p:nvSpPr>
        <p:spPr>
          <a:xfrm>
            <a:off x="4663440" y="4261104"/>
            <a:ext cx="3931920" cy="301752"/>
          </a:xfrm>
          <a:prstGeom prst="rect">
            <a:avLst/>
          </a:prstGeom>
          <a:noFill/>
          <a:ln/>
        </p:spPr>
        <p:txBody>
          <a:bodyPr wrap="square" lIns="0" tIns="0" rIns="0" bIns="0" rtlCol="0" anchor="ctr"/>
          <a:lstStyle/>
          <a:p>
            <a:pPr indent="0" marL="0">
              <a:buNone/>
            </a:pPr>
            <a:r>
              <a:rPr lang="en-US" sz="1150" dirty="0">
                <a:solidFill>
                  <a:srgbClr val="5A6B70"/>
                </a:solidFill>
                <a:latin typeface="Arial" pitchFamily="34" charset="0"/>
                <a:ea typeface="Arial" pitchFamily="34" charset="-122"/>
                <a:cs typeface="Arial" pitchFamily="34" charset="-120"/>
              </a:rPr>
              <a:t>Kratko i bez novih informacija.</a:t>
            </a:r>
            <a:endParaRPr lang="en-US" sz="1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2E38"/>
        </a:solidFill>
      </p:bgPr>
    </p:bg>
    <p:spTree>
      <p:nvGrpSpPr>
        <p:cNvPr id="1" name=""/>
        <p:cNvGrpSpPr/>
        <p:nvPr/>
      </p:nvGrpSpPr>
      <p:grpSpPr>
        <a:xfrm>
          <a:off x="0" y="0"/>
          <a:ext cx="0" cy="0"/>
          <a:chOff x="0" y="0"/>
          <a:chExt cx="0" cy="0"/>
        </a:xfrm>
      </p:grpSpPr>
      <p:sp>
        <p:nvSpPr>
          <p:cNvPr id="2" name="Shape 0"/>
          <p:cNvSpPr/>
          <p:nvPr/>
        </p:nvSpPr>
        <p:spPr>
          <a:xfrm>
            <a:off x="7818120" y="-1051560"/>
            <a:ext cx="2560320" cy="2560320"/>
          </a:xfrm>
          <a:prstGeom prst="ellipse">
            <a:avLst/>
          </a:prstGeom>
          <a:solidFill>
            <a:srgbClr val="00C3E3">
              <a:alpha val="18000"/>
            </a:srgbClr>
          </a:solidFill>
          <a:ln/>
        </p:spPr>
      </p:sp>
      <p:sp>
        <p:nvSpPr>
          <p:cNvPr id="3" name="Shape 1"/>
          <p:cNvSpPr/>
          <p:nvPr/>
        </p:nvSpPr>
        <p:spPr>
          <a:xfrm>
            <a:off x="-822960" y="3931920"/>
            <a:ext cx="2011680" cy="2011680"/>
          </a:xfrm>
          <a:prstGeom prst="ellipse">
            <a:avLst/>
          </a:prstGeom>
          <a:solidFill>
            <a:srgbClr val="00C3E3">
              <a:alpha val="12000"/>
            </a:srgbClr>
          </a:solidFill>
          <a:ln/>
        </p:spPr>
      </p:sp>
      <p:sp>
        <p:nvSpPr>
          <p:cNvPr id="4" name="Text 2"/>
          <p:cNvSpPr txBox="1"/>
          <p:nvPr/>
        </p:nvSpPr>
        <p:spPr>
          <a:xfrm>
            <a:off x="502920" y="411480"/>
            <a:ext cx="8138160" cy="274320"/>
          </a:xfrm>
          <a:prstGeom prst="rect">
            <a:avLst/>
          </a:prstGeom>
          <a:noFill/>
          <a:ln/>
        </p:spPr>
        <p:txBody>
          <a:bodyPr wrap="square" lIns="0" tIns="0" rIns="0" bIns="0" rtlCol="0" anchor="ctr"/>
          <a:lstStyle/>
          <a:p>
            <a:pPr indent="0" marL="0">
              <a:buNone/>
            </a:pPr>
            <a:r>
              <a:rPr lang="en-US" sz="1150" dirty="0">
                <a:solidFill>
                  <a:srgbClr val="00C3E3"/>
                </a:solidFill>
                <a:latin typeface="Arial" pitchFamily="34" charset="0"/>
                <a:ea typeface="Arial" pitchFamily="34" charset="-122"/>
                <a:cs typeface="Arial" pitchFamily="34" charset="-120"/>
              </a:rPr>
              <a:t>Sveučilište Jurja Dobrile u Puli  ·  Fakultet informatike u Puli</a:t>
            </a:r>
            <a:endParaRPr lang="en-US" sz="1150" dirty="0"/>
          </a:p>
        </p:txBody>
      </p:sp>
      <p:sp>
        <p:nvSpPr>
          <p:cNvPr id="5" name="Text 3"/>
          <p:cNvSpPr txBox="1"/>
          <p:nvPr/>
        </p:nvSpPr>
        <p:spPr>
          <a:xfrm>
            <a:off x="502920" y="1417320"/>
            <a:ext cx="7589520" cy="1005840"/>
          </a:xfrm>
          <a:prstGeom prst="rect">
            <a:avLst/>
          </a:prstGeom>
          <a:noFill/>
          <a:ln/>
        </p:spPr>
        <p:txBody>
          <a:bodyPr wrap="square" lIns="0" tIns="0" rIns="0" bIns="0" rtlCol="0" anchor="ctr"/>
          <a:lstStyle/>
          <a:p>
            <a:pPr indent="0" marL="0">
              <a:buNone/>
            </a:pPr>
            <a:r>
              <a:rPr lang="en-US" sz="3400" b="1" dirty="0">
                <a:solidFill>
                  <a:srgbClr val="FFFFFF"/>
                </a:solidFill>
                <a:latin typeface="Arial" pitchFamily="34" charset="0"/>
                <a:ea typeface="Arial" pitchFamily="34" charset="-122"/>
                <a:cs typeface="Arial" pitchFamily="34" charset="-120"/>
              </a:rPr>
              <a:t>Naslov diplomskog rada</a:t>
            </a:r>
            <a:endParaRPr lang="en-US" sz="3400" dirty="0"/>
          </a:p>
        </p:txBody>
      </p:sp>
      <p:sp>
        <p:nvSpPr>
          <p:cNvPr id="6" name="Text 4"/>
          <p:cNvSpPr txBox="1"/>
          <p:nvPr/>
        </p:nvSpPr>
        <p:spPr>
          <a:xfrm>
            <a:off x="502920" y="2395728"/>
            <a:ext cx="7589520" cy="365760"/>
          </a:xfrm>
          <a:prstGeom prst="rect">
            <a:avLst/>
          </a:prstGeom>
          <a:noFill/>
          <a:ln/>
        </p:spPr>
        <p:txBody>
          <a:bodyPr wrap="square" lIns="0" tIns="0" rIns="0" bIns="0" rtlCol="0" anchor="ctr"/>
          <a:lstStyle/>
          <a:p>
            <a:pPr indent="0" marL="0">
              <a:buNone/>
            </a:pPr>
            <a:r>
              <a:rPr lang="en-US" sz="1500" i="1" dirty="0">
                <a:solidFill>
                  <a:srgbClr val="00C3E3"/>
                </a:solidFill>
                <a:latin typeface="Arial" pitchFamily="34" charset="0"/>
                <a:ea typeface="Arial" pitchFamily="34" charset="-122"/>
                <a:cs typeface="Arial" pitchFamily="34" charset="-120"/>
              </a:rPr>
              <a:t>Title of the thesis in English</a:t>
            </a:r>
            <a:endParaRPr lang="en-US" sz="1500" dirty="0"/>
          </a:p>
        </p:txBody>
      </p:sp>
      <p:sp>
        <p:nvSpPr>
          <p:cNvPr id="7" name="Text 5"/>
          <p:cNvSpPr txBox="1"/>
          <p:nvPr/>
        </p:nvSpPr>
        <p:spPr>
          <a:xfrm>
            <a:off x="502920" y="2971800"/>
            <a:ext cx="3657600" cy="274320"/>
          </a:xfrm>
          <a:prstGeom prst="rect">
            <a:avLst/>
          </a:prstGeom>
          <a:noFill/>
          <a:ln/>
        </p:spPr>
        <p:txBody>
          <a:bodyPr wrap="square" lIns="0" tIns="0" rIns="0" bIns="0" rtlCol="0" anchor="ctr"/>
          <a:lstStyle/>
          <a:p>
            <a:pPr indent="0" marL="0">
              <a:buNone/>
            </a:pPr>
            <a:r>
              <a:rPr lang="en-US" sz="1200" dirty="0">
                <a:solidFill>
                  <a:srgbClr val="93A7AD"/>
                </a:solidFill>
                <a:latin typeface="Arial" pitchFamily="34" charset="0"/>
                <a:ea typeface="Arial" pitchFamily="34" charset="-122"/>
                <a:cs typeface="Arial" pitchFamily="34" charset="-120"/>
              </a:rPr>
              <a:t>Diplomski rad</a:t>
            </a:r>
            <a:endParaRPr lang="en-US" sz="1200" dirty="0"/>
          </a:p>
        </p:txBody>
      </p:sp>
      <p:sp>
        <p:nvSpPr>
          <p:cNvPr id="8" name="Text 6"/>
          <p:cNvSpPr txBox="1"/>
          <p:nvPr/>
        </p:nvSpPr>
        <p:spPr>
          <a:xfrm>
            <a:off x="502920" y="3611880"/>
            <a:ext cx="5486400" cy="822960"/>
          </a:xfrm>
          <a:prstGeom prst="rect">
            <a:avLst/>
          </a:prstGeom>
          <a:noFill/>
          <a:ln/>
        </p:spPr>
        <p:txBody>
          <a:bodyPr wrap="square" lIns="0" tIns="0" rIns="0" bIns="0" rtlCol="0" anchor="ctr"/>
          <a:lstStyle/>
          <a:p>
            <a:pPr indent="0" marL="0">
              <a:lnSpc>
                <a:spcPct val="120000"/>
              </a:lnSpc>
              <a:buNone/>
            </a:pPr>
            <a:r>
              <a:rPr lang="en-US" sz="1350" b="1" dirty="0">
                <a:solidFill>
                  <a:srgbClr val="FFFFFF"/>
                </a:solidFill>
                <a:latin typeface="Arial" pitchFamily="34" charset="0"/>
                <a:ea typeface="Arial" pitchFamily="34" charset="-122"/>
                <a:cs typeface="Arial" pitchFamily="34" charset="-120"/>
              </a:rPr>
              <a:t>Student:  </a:t>
            </a:r>
            <a:pPr indent="0" marL="0">
              <a:lnSpc>
                <a:spcPct val="120000"/>
              </a:lnSpc>
              <a:buNone/>
            </a:pPr>
            <a:r>
              <a:rPr lang="en-US" sz="1350" dirty="0">
                <a:solidFill>
                  <a:srgbClr val="FFFFFF"/>
                </a:solidFill>
                <a:latin typeface="Arial" pitchFamily="34" charset="0"/>
                <a:ea typeface="Arial" pitchFamily="34" charset="-122"/>
                <a:cs typeface="Arial" pitchFamily="34" charset="-120"/>
              </a:rPr>
              <a:t>Ime Prezime</a:t>
            </a:r>
            <a:endParaRPr lang="en-US" sz="1350" dirty="0"/>
          </a:p>
          <a:p>
            <a:pPr indent="0" marL="0">
              <a:lnSpc>
                <a:spcPct val="120000"/>
              </a:lnSpc>
              <a:buNone/>
            </a:pPr>
            <a:r>
              <a:rPr lang="en-US" sz="1350" b="1" dirty="0">
                <a:solidFill>
                  <a:srgbClr val="FFFFFF"/>
                </a:solidFill>
                <a:latin typeface="Arial" pitchFamily="34" charset="0"/>
                <a:ea typeface="Arial" pitchFamily="34" charset="-122"/>
                <a:cs typeface="Arial" pitchFamily="34" charset="-120"/>
              </a:rPr>
              <a:t>Mentor:  </a:t>
            </a:r>
            <a:pPr indent="0" marL="0">
              <a:lnSpc>
                <a:spcPct val="120000"/>
              </a:lnSpc>
              <a:buNone/>
            </a:pPr>
            <a:r>
              <a:rPr lang="en-US" sz="1350" dirty="0">
                <a:solidFill>
                  <a:srgbClr val="FFFFFF"/>
                </a:solidFill>
                <a:latin typeface="Arial" pitchFamily="34" charset="0"/>
                <a:ea typeface="Arial" pitchFamily="34" charset="-122"/>
                <a:cs typeface="Arial" pitchFamily="34" charset="-120"/>
              </a:rPr>
              <a:t>doc. dr. sc. Sandi Baressi Šegota</a:t>
            </a:r>
            <a:endParaRPr lang="en-US" sz="1350" dirty="0"/>
          </a:p>
        </p:txBody>
      </p:sp>
      <p:sp>
        <p:nvSpPr>
          <p:cNvPr id="9" name="Text 7"/>
          <p:cNvSpPr txBox="1"/>
          <p:nvPr/>
        </p:nvSpPr>
        <p:spPr>
          <a:xfrm>
            <a:off x="5669280" y="4343400"/>
            <a:ext cx="2971800" cy="274320"/>
          </a:xfrm>
          <a:prstGeom prst="rect">
            <a:avLst/>
          </a:prstGeom>
          <a:noFill/>
          <a:ln/>
        </p:spPr>
        <p:txBody>
          <a:bodyPr wrap="square" lIns="0" tIns="0" rIns="0" bIns="0" rtlCol="0" anchor="ctr"/>
          <a:lstStyle/>
          <a:p>
            <a:pPr algn="r" indent="0" marL="0">
              <a:buNone/>
            </a:pPr>
            <a:r>
              <a:rPr lang="en-US" sz="1150" dirty="0">
                <a:solidFill>
                  <a:srgbClr val="93A7AD"/>
                </a:solidFill>
                <a:latin typeface="Arial" pitchFamily="34" charset="0"/>
                <a:ea typeface="Arial" pitchFamily="34" charset="-122"/>
                <a:cs typeface="Arial" pitchFamily="34" charset="-120"/>
              </a:rPr>
              <a:t>Pula, rujan 2026.</a:t>
            </a:r>
            <a:endParaRPr lang="en-US" sz="11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02920" y="365760"/>
            <a:ext cx="566928" cy="566928"/>
          </a:xfrm>
          <a:prstGeom prst="roundRect">
            <a:avLst>
              <a:gd name="adj" fmla="val 19355"/>
            </a:avLst>
          </a:prstGeom>
          <a:solidFill>
            <a:srgbClr val="00C3E3"/>
          </a:solidFill>
          <a:ln/>
        </p:spPr>
      </p:sp>
      <p:sp>
        <p:nvSpPr>
          <p:cNvPr id="3" name="Text 1"/>
          <p:cNvSpPr txBox="1"/>
          <p:nvPr/>
        </p:nvSpPr>
        <p:spPr>
          <a:xfrm>
            <a:off x="502920" y="365760"/>
            <a:ext cx="566928" cy="566928"/>
          </a:xfrm>
          <a:prstGeom prst="rect">
            <a:avLst/>
          </a:prstGeom>
          <a:noFill/>
          <a:ln/>
        </p:spPr>
        <p:txBody>
          <a:bodyPr wrap="square" lIns="0" tIns="0" rIns="0" bIns="0" rtlCol="0" anchor="ctr"/>
          <a:lstStyle/>
          <a:p>
            <a:pPr algn="ctr" indent="0" marL="0">
              <a:buNone/>
            </a:pPr>
            <a:r>
              <a:rPr lang="en-US" sz="2200" b="1" dirty="0">
                <a:solidFill>
                  <a:srgbClr val="0B2E38"/>
                </a:solidFill>
                <a:latin typeface="Arial" pitchFamily="34" charset="0"/>
                <a:ea typeface="Arial" pitchFamily="34" charset="-122"/>
                <a:cs typeface="Arial" pitchFamily="34" charset="-120"/>
              </a:rPr>
              <a:t>1</a:t>
            </a:r>
            <a:endParaRPr lang="en-US" sz="2200" dirty="0"/>
          </a:p>
        </p:txBody>
      </p:sp>
      <p:sp>
        <p:nvSpPr>
          <p:cNvPr id="4" name="Text 2"/>
          <p:cNvSpPr txBox="1"/>
          <p:nvPr/>
        </p:nvSpPr>
        <p:spPr>
          <a:xfrm>
            <a:off x="1280160" y="365760"/>
            <a:ext cx="6309360" cy="566928"/>
          </a:xfrm>
          <a:prstGeom prst="rect">
            <a:avLst/>
          </a:prstGeom>
          <a:noFill/>
          <a:ln/>
        </p:spPr>
        <p:txBody>
          <a:bodyPr wrap="square" lIns="0" tIns="0" rIns="0" bIns="0" rtlCol="0" anchor="ctr"/>
          <a:lstStyle/>
          <a:p>
            <a:pPr algn="l" indent="0" marL="0">
              <a:buNone/>
            </a:pPr>
            <a:r>
              <a:rPr lang="en-US" sz="2700" b="1" dirty="0">
                <a:solidFill>
                  <a:srgbClr val="1D2A2F"/>
                </a:solidFill>
                <a:latin typeface="Arial" pitchFamily="34" charset="0"/>
                <a:ea typeface="Arial" pitchFamily="34" charset="-122"/>
                <a:cs typeface="Arial" pitchFamily="34" charset="-120"/>
              </a:rPr>
              <a:t>Motivacija i problem</a:t>
            </a:r>
            <a:endParaRPr lang="en-US" sz="2700" dirty="0"/>
          </a:p>
        </p:txBody>
      </p:sp>
      <p:sp>
        <p:nvSpPr>
          <p:cNvPr id="5" name="Text 3"/>
          <p:cNvSpPr txBox="1"/>
          <p:nvPr/>
        </p:nvSpPr>
        <p:spPr>
          <a:xfrm>
            <a:off x="6949440" y="365760"/>
            <a:ext cx="1691640" cy="566928"/>
          </a:xfrm>
          <a:prstGeom prst="rect">
            <a:avLst/>
          </a:prstGeom>
          <a:noFill/>
          <a:ln/>
        </p:spPr>
        <p:txBody>
          <a:bodyPr wrap="square" lIns="0" tIns="0" rIns="0" bIns="0" rtlCol="0" anchor="ctr"/>
          <a:lstStyle/>
          <a:p>
            <a:pPr algn="r" indent="0" marL="0">
              <a:buNone/>
            </a:pPr>
            <a:r>
              <a:rPr lang="en-US" sz="1100" dirty="0">
                <a:solidFill>
                  <a:srgbClr val="5A6B70"/>
                </a:solidFill>
                <a:latin typeface="Arial" pitchFamily="34" charset="0"/>
                <a:ea typeface="Arial" pitchFamily="34" charset="-122"/>
                <a:cs typeface="Arial" pitchFamily="34" charset="-120"/>
              </a:rPr>
              <a:t>0:30 – 1:30  ·  1 min</a:t>
            </a:r>
            <a:endParaRPr lang="en-US" sz="1100" dirty="0"/>
          </a:p>
        </p:txBody>
      </p:sp>
      <p:sp>
        <p:nvSpPr>
          <p:cNvPr id="6" name="Text 4"/>
          <p:cNvSpPr txBox="1"/>
          <p:nvPr/>
        </p:nvSpPr>
        <p:spPr>
          <a:xfrm>
            <a:off x="502920" y="1325880"/>
            <a:ext cx="4846320" cy="2743200"/>
          </a:xfrm>
          <a:prstGeom prst="rect">
            <a:avLst/>
          </a:prstGeom>
          <a:noFill/>
          <a:ln/>
        </p:spPr>
        <p:txBody>
          <a:bodyPr wrap="square" rtlCol="0" anchor="t"/>
          <a:lstStyle/>
          <a:p>
            <a:pPr marL="342900" indent="-342900">
              <a:lnSpc>
                <a:spcPct val="115000"/>
              </a:lnSpc>
              <a:spcAft>
                <a:spcPts val="1000"/>
              </a:spcAft>
              <a:buSzPct val="100000"/>
              <a:buChar char="•"/>
            </a:pPr>
            <a:r>
              <a:rPr lang="en-US" sz="1400" dirty="0">
                <a:solidFill>
                  <a:srgbClr val="1D2A2F"/>
                </a:solidFill>
                <a:latin typeface="Arial" pitchFamily="34" charset="0"/>
                <a:ea typeface="Arial" pitchFamily="34" charset="-122"/>
                <a:cs typeface="Arial" pitchFamily="34" charset="-120"/>
              </a:rPr>
              <a:t>Kontekst: u jednoj rečenici, gdje se problem događa</a:t>
            </a:r>
            <a:endParaRPr lang="en-US" sz="1400" dirty="0"/>
          </a:p>
          <a:p>
            <a:pPr marL="342900" indent="-342900">
              <a:lnSpc>
                <a:spcPct val="115000"/>
              </a:lnSpc>
              <a:spcAft>
                <a:spcPts val="1000"/>
              </a:spcAft>
              <a:buSzPct val="100000"/>
              <a:buChar char="•"/>
            </a:pPr>
            <a:r>
              <a:rPr lang="en-US" sz="1400" dirty="0">
                <a:solidFill>
                  <a:srgbClr val="1D2A2F"/>
                </a:solidFill>
                <a:latin typeface="Arial" pitchFamily="34" charset="0"/>
                <a:ea typeface="Arial" pitchFamily="34" charset="-122"/>
                <a:cs typeface="Arial" pitchFamily="34" charset="-120"/>
              </a:rPr>
              <a:t>Problem: što konkretno ne radi, nedostaje ili je neriješeno</a:t>
            </a:r>
            <a:endParaRPr lang="en-US" sz="1400" dirty="0"/>
          </a:p>
          <a:p>
            <a:pPr marL="342900" indent="-342900">
              <a:lnSpc>
                <a:spcPct val="115000"/>
              </a:lnSpc>
              <a:spcAft>
                <a:spcPts val="1000"/>
              </a:spcAft>
              <a:buSzPct val="100000"/>
              <a:buChar char="•"/>
            </a:pPr>
            <a:r>
              <a:rPr lang="en-US" sz="1400" dirty="0">
                <a:solidFill>
                  <a:srgbClr val="1D2A2F"/>
                </a:solidFill>
                <a:latin typeface="Arial" pitchFamily="34" charset="0"/>
                <a:ea typeface="Arial" pitchFamily="34" charset="-122"/>
                <a:cs typeface="Arial" pitchFamily="34" charset="-120"/>
              </a:rPr>
              <a:t>Posljedica: koga i koliko to košta — po mogućnosti brojkom</a:t>
            </a:r>
            <a:endParaRPr lang="en-US" sz="1400" dirty="0"/>
          </a:p>
          <a:p>
            <a:pPr marL="342900" indent="-342900">
              <a:lnSpc>
                <a:spcPct val="115000"/>
              </a:lnSpc>
              <a:spcAft>
                <a:spcPts val="1000"/>
              </a:spcAft>
              <a:buSzPct val="100000"/>
              <a:buChar char="•"/>
            </a:pPr>
            <a:r>
              <a:rPr lang="en-US" sz="1400" dirty="0">
                <a:solidFill>
                  <a:srgbClr val="1D2A2F"/>
                </a:solidFill>
                <a:latin typeface="Arial" pitchFamily="34" charset="0"/>
                <a:ea typeface="Arial" pitchFamily="34" charset="-122"/>
                <a:cs typeface="Arial" pitchFamily="34" charset="-120"/>
              </a:rPr>
              <a:t>Zašto sada: što se promijenilo da problem postane rješiv</a:t>
            </a:r>
            <a:endParaRPr lang="en-US" sz="1400" dirty="0"/>
          </a:p>
        </p:txBody>
      </p:sp>
      <p:sp>
        <p:nvSpPr>
          <p:cNvPr id="7" name="Shape 5"/>
          <p:cNvSpPr/>
          <p:nvPr/>
        </p:nvSpPr>
        <p:spPr>
          <a:xfrm>
            <a:off x="5623560" y="1325880"/>
            <a:ext cx="3017520" cy="2286000"/>
          </a:xfrm>
          <a:prstGeom prst="roundRect">
            <a:avLst>
              <a:gd name="adj" fmla="val 2400"/>
            </a:avLst>
          </a:prstGeom>
          <a:solidFill>
            <a:srgbClr val="F1F7F9"/>
          </a:solidFill>
          <a:ln w="12700">
            <a:solidFill>
              <a:srgbClr val="00C3E3"/>
            </a:solidFill>
            <a:prstDash val="solid"/>
          </a:ln>
        </p:spPr>
      </p:sp>
      <p:sp>
        <p:nvSpPr>
          <p:cNvPr id="8" name="Text 6"/>
          <p:cNvSpPr txBox="1"/>
          <p:nvPr/>
        </p:nvSpPr>
        <p:spPr>
          <a:xfrm>
            <a:off x="5623560" y="1325880"/>
            <a:ext cx="3017520" cy="2286000"/>
          </a:xfrm>
          <a:prstGeom prst="rect">
            <a:avLst/>
          </a:prstGeom>
          <a:noFill/>
          <a:ln/>
        </p:spPr>
        <p:txBody>
          <a:bodyPr wrap="square" lIns="0" tIns="0" rIns="0" bIns="0" rtlCol="0" anchor="ctr"/>
          <a:lstStyle/>
          <a:p>
            <a:pPr algn="ctr" indent="0" marL="0">
              <a:buNone/>
            </a:pPr>
            <a:r>
              <a:rPr lang="en-US" sz="1200" dirty="0">
                <a:solidFill>
                  <a:srgbClr val="5A6B70"/>
                </a:solidFill>
                <a:latin typeface="Arial" pitchFamily="34" charset="0"/>
                <a:ea typeface="Arial" pitchFamily="34" charset="-122"/>
                <a:cs typeface="Arial" pitchFamily="34" charset="-120"/>
              </a:rPr>
              <a:t>Mjesto za sliku, shemu</a:t>
            </a:r>
            <a:endParaRPr lang="en-US" sz="1200" dirty="0"/>
          </a:p>
          <a:p>
            <a:pPr algn="ctr" indent="0" marL="0">
              <a:buNone/>
            </a:pPr>
            <a:r>
              <a:rPr lang="en-US" sz="1200" dirty="0">
                <a:solidFill>
                  <a:srgbClr val="5A6B70"/>
                </a:solidFill>
                <a:latin typeface="Arial" pitchFamily="34" charset="0"/>
                <a:ea typeface="Arial" pitchFamily="34" charset="-122"/>
                <a:cs typeface="Arial" pitchFamily="34" charset="-120"/>
              </a:rPr>
              <a:t>ili ključnu brojku</a:t>
            </a:r>
            <a:endParaRPr lang="en-US" sz="1200" dirty="0"/>
          </a:p>
        </p:txBody>
      </p:sp>
      <p:sp>
        <p:nvSpPr>
          <p:cNvPr id="9" name="Text 7"/>
          <p:cNvSpPr txBox="1"/>
          <p:nvPr/>
        </p:nvSpPr>
        <p:spPr>
          <a:xfrm>
            <a:off x="502920" y="4160520"/>
            <a:ext cx="8138160" cy="457200"/>
          </a:xfrm>
          <a:prstGeom prst="rect">
            <a:avLst/>
          </a:prstGeom>
          <a:noFill/>
          <a:ln/>
        </p:spPr>
        <p:txBody>
          <a:bodyPr wrap="square" lIns="0" tIns="0" rIns="0" bIns="0" rtlCol="0" anchor="ctr"/>
          <a:lstStyle/>
          <a:p>
            <a:pPr indent="0" marL="0">
              <a:buNone/>
            </a:pPr>
            <a:r>
              <a:rPr lang="en-US" sz="1200" i="1" dirty="0">
                <a:solidFill>
                  <a:srgbClr val="00788C"/>
                </a:solidFill>
                <a:latin typeface="Arial" pitchFamily="34" charset="0"/>
                <a:ea typeface="Arial" pitchFamily="34" charset="-122"/>
                <a:cs typeface="Arial" pitchFamily="34" charset="-120"/>
              </a:rPr>
              <a:t>Jedna brojka koja pokazuje veličinu problema djeluje jače od četiri natuknice.</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502920" y="365760"/>
            <a:ext cx="566928" cy="566928"/>
          </a:xfrm>
          <a:prstGeom prst="roundRect">
            <a:avLst>
              <a:gd name="adj" fmla="val 19355"/>
            </a:avLst>
          </a:prstGeom>
          <a:solidFill>
            <a:srgbClr val="00C3E3"/>
          </a:solidFill>
          <a:ln/>
        </p:spPr>
      </p:sp>
      <p:sp>
        <p:nvSpPr>
          <p:cNvPr id="3" name="Text 1"/>
          <p:cNvSpPr txBox="1"/>
          <p:nvPr/>
        </p:nvSpPr>
        <p:spPr>
          <a:xfrm>
            <a:off x="502920" y="365760"/>
            <a:ext cx="566928" cy="566928"/>
          </a:xfrm>
          <a:prstGeom prst="rect">
            <a:avLst/>
          </a:prstGeom>
          <a:noFill/>
          <a:ln/>
        </p:spPr>
        <p:txBody>
          <a:bodyPr wrap="square" lIns="0" tIns="0" rIns="0" bIns="0" rtlCol="0" anchor="ctr"/>
          <a:lstStyle/>
          <a:p>
            <a:pPr algn="ctr" indent="0" marL="0">
              <a:buNone/>
            </a:pPr>
            <a:r>
              <a:rPr lang="en-US" sz="2200" b="1" dirty="0">
                <a:solidFill>
                  <a:srgbClr val="0B2E38"/>
                </a:solidFill>
                <a:latin typeface="Arial" pitchFamily="34" charset="0"/>
                <a:ea typeface="Arial" pitchFamily="34" charset="-122"/>
                <a:cs typeface="Arial" pitchFamily="34" charset="-120"/>
              </a:rPr>
              <a:t>2</a:t>
            </a:r>
            <a:endParaRPr lang="en-US" sz="2200" dirty="0"/>
          </a:p>
        </p:txBody>
      </p:sp>
      <p:sp>
        <p:nvSpPr>
          <p:cNvPr id="4" name="Text 2"/>
          <p:cNvSpPr txBox="1"/>
          <p:nvPr/>
        </p:nvSpPr>
        <p:spPr>
          <a:xfrm>
            <a:off x="1280160" y="365760"/>
            <a:ext cx="6309360" cy="566928"/>
          </a:xfrm>
          <a:prstGeom prst="rect">
            <a:avLst/>
          </a:prstGeom>
          <a:noFill/>
          <a:ln/>
        </p:spPr>
        <p:txBody>
          <a:bodyPr wrap="square" lIns="0" tIns="0" rIns="0" bIns="0" rtlCol="0" anchor="ctr"/>
          <a:lstStyle/>
          <a:p>
            <a:pPr algn="l" indent="0" marL="0">
              <a:buNone/>
            </a:pPr>
            <a:r>
              <a:rPr lang="en-US" sz="2700" b="1" dirty="0">
                <a:solidFill>
                  <a:srgbClr val="1D2A2F"/>
                </a:solidFill>
                <a:latin typeface="Arial" pitchFamily="34" charset="0"/>
                <a:ea typeface="Arial" pitchFamily="34" charset="-122"/>
                <a:cs typeface="Arial" pitchFamily="34" charset="-120"/>
              </a:rPr>
              <a:t>Cilj rada i istraživačka pitanja</a:t>
            </a:r>
            <a:endParaRPr lang="en-US" sz="2700" dirty="0"/>
          </a:p>
        </p:txBody>
      </p:sp>
      <p:sp>
        <p:nvSpPr>
          <p:cNvPr id="5" name="Text 3"/>
          <p:cNvSpPr txBox="1"/>
          <p:nvPr/>
        </p:nvSpPr>
        <p:spPr>
          <a:xfrm>
            <a:off x="6949440" y="365760"/>
            <a:ext cx="1691640" cy="566928"/>
          </a:xfrm>
          <a:prstGeom prst="rect">
            <a:avLst/>
          </a:prstGeom>
          <a:noFill/>
          <a:ln/>
        </p:spPr>
        <p:txBody>
          <a:bodyPr wrap="square" lIns="0" tIns="0" rIns="0" bIns="0" rtlCol="0" anchor="ctr"/>
          <a:lstStyle/>
          <a:p>
            <a:pPr algn="r" indent="0" marL="0">
              <a:buNone/>
            </a:pPr>
            <a:r>
              <a:rPr lang="en-US" sz="1100" dirty="0">
                <a:solidFill>
                  <a:srgbClr val="5A6B70"/>
                </a:solidFill>
                <a:latin typeface="Arial" pitchFamily="34" charset="0"/>
                <a:ea typeface="Arial" pitchFamily="34" charset="-122"/>
                <a:cs typeface="Arial" pitchFamily="34" charset="-120"/>
              </a:rPr>
              <a:t>1:30 – 2:30  ·  1 min</a:t>
            </a:r>
            <a:endParaRPr lang="en-US" sz="1100" dirty="0"/>
          </a:p>
        </p:txBody>
      </p:sp>
      <p:sp>
        <p:nvSpPr>
          <p:cNvPr id="6" name="Text 4"/>
          <p:cNvSpPr txBox="1"/>
          <p:nvPr/>
        </p:nvSpPr>
        <p:spPr>
          <a:xfrm>
            <a:off x="502920" y="1280160"/>
            <a:ext cx="8138160" cy="292608"/>
          </a:xfrm>
          <a:prstGeom prst="rect">
            <a:avLst/>
          </a:prstGeom>
          <a:noFill/>
          <a:ln/>
        </p:spPr>
        <p:txBody>
          <a:bodyPr wrap="square" lIns="0" tIns="0" rIns="0" bIns="0" rtlCol="0" anchor="ctr"/>
          <a:lstStyle/>
          <a:p>
            <a:pPr indent="0" marL="0">
              <a:buNone/>
            </a:pPr>
            <a:r>
              <a:rPr lang="en-US" sz="1500" b="1" dirty="0">
                <a:solidFill>
                  <a:srgbClr val="00788C"/>
                </a:solidFill>
                <a:latin typeface="Arial" pitchFamily="34" charset="0"/>
                <a:ea typeface="Arial" pitchFamily="34" charset="-122"/>
                <a:cs typeface="Arial" pitchFamily="34" charset="-120"/>
              </a:rPr>
              <a:t>Cilj rada</a:t>
            </a:r>
            <a:endParaRPr lang="en-US" sz="1500" dirty="0"/>
          </a:p>
        </p:txBody>
      </p:sp>
      <p:sp>
        <p:nvSpPr>
          <p:cNvPr id="7" name="Text 5"/>
          <p:cNvSpPr txBox="1"/>
          <p:nvPr/>
        </p:nvSpPr>
        <p:spPr>
          <a:xfrm>
            <a:off x="502920" y="1600200"/>
            <a:ext cx="8138160" cy="502920"/>
          </a:xfrm>
          <a:prstGeom prst="rect">
            <a:avLst/>
          </a:prstGeom>
          <a:noFill/>
          <a:ln/>
        </p:spPr>
        <p:txBody>
          <a:bodyPr wrap="square" lIns="0" tIns="0" rIns="0" bIns="0" rtlCol="0" anchor="ctr"/>
          <a:lstStyle/>
          <a:p>
            <a:pPr indent="0" marL="0">
              <a:buNone/>
            </a:pPr>
            <a:r>
              <a:rPr lang="en-US" sz="1400" dirty="0">
                <a:solidFill>
                  <a:srgbClr val="1D2A2F"/>
                </a:solidFill>
                <a:latin typeface="Arial" pitchFamily="34" charset="0"/>
                <a:ea typeface="Arial" pitchFamily="34" charset="-122"/>
                <a:cs typeface="Arial" pitchFamily="34" charset="-120"/>
              </a:rPr>
              <a:t>Jedna rečenica koja počinje glagolom: razviti, usporediti, evaluirati, izmjeriti. Bez „istražiti područje“ — to nije cilj nego opis.</a:t>
            </a:r>
            <a:endParaRPr lang="en-US" sz="1400" dirty="0"/>
          </a:p>
        </p:txBody>
      </p:sp>
      <p:sp>
        <p:nvSpPr>
          <p:cNvPr id="8" name="Text 6"/>
          <p:cNvSpPr txBox="1"/>
          <p:nvPr/>
        </p:nvSpPr>
        <p:spPr>
          <a:xfrm>
            <a:off x="502920" y="2286000"/>
            <a:ext cx="8138160" cy="292608"/>
          </a:xfrm>
          <a:prstGeom prst="rect">
            <a:avLst/>
          </a:prstGeom>
          <a:noFill/>
          <a:ln/>
        </p:spPr>
        <p:txBody>
          <a:bodyPr wrap="square" lIns="0" tIns="0" rIns="0" bIns="0" rtlCol="0" anchor="ctr"/>
          <a:lstStyle/>
          <a:p>
            <a:pPr indent="0" marL="0">
              <a:buNone/>
            </a:pPr>
            <a:r>
              <a:rPr lang="en-US" sz="1500" b="1" dirty="0">
                <a:solidFill>
                  <a:srgbClr val="00788C"/>
                </a:solidFill>
                <a:latin typeface="Arial" pitchFamily="34" charset="0"/>
                <a:ea typeface="Arial" pitchFamily="34" charset="-122"/>
                <a:cs typeface="Arial" pitchFamily="34" charset="-120"/>
              </a:rPr>
              <a:t>Istraživačka pitanja</a:t>
            </a:r>
            <a:endParaRPr lang="en-US" sz="1500" dirty="0"/>
          </a:p>
        </p:txBody>
      </p:sp>
      <p:sp>
        <p:nvSpPr>
          <p:cNvPr id="9" name="Shape 7"/>
          <p:cNvSpPr/>
          <p:nvPr/>
        </p:nvSpPr>
        <p:spPr>
          <a:xfrm>
            <a:off x="502920" y="2633472"/>
            <a:ext cx="502920" cy="347472"/>
          </a:xfrm>
          <a:prstGeom prst="roundRect">
            <a:avLst>
              <a:gd name="adj" fmla="val 13158"/>
            </a:avLst>
          </a:prstGeom>
          <a:solidFill>
            <a:srgbClr val="F1F7F9"/>
          </a:solidFill>
          <a:ln/>
        </p:spPr>
      </p:sp>
      <p:sp>
        <p:nvSpPr>
          <p:cNvPr id="10" name="Text 8"/>
          <p:cNvSpPr txBox="1"/>
          <p:nvPr/>
        </p:nvSpPr>
        <p:spPr>
          <a:xfrm>
            <a:off x="502920" y="2633472"/>
            <a:ext cx="502920" cy="347472"/>
          </a:xfrm>
          <a:prstGeom prst="rect">
            <a:avLst/>
          </a:prstGeom>
          <a:noFill/>
          <a:ln/>
        </p:spPr>
        <p:txBody>
          <a:bodyPr wrap="square" lIns="0" tIns="0" rIns="0" bIns="0" rtlCol="0" anchor="ctr"/>
          <a:lstStyle/>
          <a:p>
            <a:pPr algn="ctr" indent="0" marL="0">
              <a:buNone/>
            </a:pPr>
            <a:r>
              <a:rPr lang="en-US" sz="1100" b="1" dirty="0">
                <a:solidFill>
                  <a:srgbClr val="00788C"/>
                </a:solidFill>
                <a:latin typeface="Arial" pitchFamily="34" charset="0"/>
                <a:ea typeface="Arial" pitchFamily="34" charset="-122"/>
                <a:cs typeface="Arial" pitchFamily="34" charset="-120"/>
              </a:rPr>
              <a:t>IP1</a:t>
            </a:r>
            <a:endParaRPr lang="en-US" sz="1100" dirty="0"/>
          </a:p>
        </p:txBody>
      </p:sp>
      <p:sp>
        <p:nvSpPr>
          <p:cNvPr id="11" name="Text 9"/>
          <p:cNvSpPr txBox="1"/>
          <p:nvPr/>
        </p:nvSpPr>
        <p:spPr>
          <a:xfrm>
            <a:off x="1188720" y="2633472"/>
            <a:ext cx="7452360" cy="347472"/>
          </a:xfrm>
          <a:prstGeom prst="rect">
            <a:avLst/>
          </a:prstGeom>
          <a:noFill/>
          <a:ln/>
        </p:spPr>
        <p:txBody>
          <a:bodyPr wrap="square" lIns="0" tIns="0" rIns="0" bIns="0" rtlCol="0" anchor="ctr"/>
          <a:lstStyle/>
          <a:p>
            <a:pPr indent="0" marL="0">
              <a:buNone/>
            </a:pPr>
            <a:r>
              <a:rPr lang="en-US" sz="1350" dirty="0">
                <a:solidFill>
                  <a:srgbClr val="1D2A2F"/>
                </a:solidFill>
                <a:latin typeface="Arial" pitchFamily="34" charset="0"/>
                <a:ea typeface="Arial" pitchFamily="34" charset="-122"/>
                <a:cs typeface="Arial" pitchFamily="34" charset="-120"/>
              </a:rPr>
              <a:t>prvo pitanje na koje rad odgovara</a:t>
            </a:r>
            <a:endParaRPr lang="en-US" sz="1350" dirty="0"/>
          </a:p>
        </p:txBody>
      </p:sp>
      <p:sp>
        <p:nvSpPr>
          <p:cNvPr id="12" name="Shape 10"/>
          <p:cNvSpPr/>
          <p:nvPr/>
        </p:nvSpPr>
        <p:spPr>
          <a:xfrm>
            <a:off x="502920" y="3072384"/>
            <a:ext cx="502920" cy="347472"/>
          </a:xfrm>
          <a:prstGeom prst="roundRect">
            <a:avLst>
              <a:gd name="adj" fmla="val 13158"/>
            </a:avLst>
          </a:prstGeom>
          <a:solidFill>
            <a:srgbClr val="F1F7F9"/>
          </a:solidFill>
          <a:ln/>
        </p:spPr>
      </p:sp>
      <p:sp>
        <p:nvSpPr>
          <p:cNvPr id="13" name="Text 11"/>
          <p:cNvSpPr txBox="1"/>
          <p:nvPr/>
        </p:nvSpPr>
        <p:spPr>
          <a:xfrm>
            <a:off x="502920" y="3072384"/>
            <a:ext cx="502920" cy="347472"/>
          </a:xfrm>
          <a:prstGeom prst="rect">
            <a:avLst/>
          </a:prstGeom>
          <a:noFill/>
          <a:ln/>
        </p:spPr>
        <p:txBody>
          <a:bodyPr wrap="square" lIns="0" tIns="0" rIns="0" bIns="0" rtlCol="0" anchor="ctr"/>
          <a:lstStyle/>
          <a:p>
            <a:pPr algn="ctr" indent="0" marL="0">
              <a:buNone/>
            </a:pPr>
            <a:r>
              <a:rPr lang="en-US" sz="1100" b="1" dirty="0">
                <a:solidFill>
                  <a:srgbClr val="00788C"/>
                </a:solidFill>
                <a:latin typeface="Arial" pitchFamily="34" charset="0"/>
                <a:ea typeface="Arial" pitchFamily="34" charset="-122"/>
                <a:cs typeface="Arial" pitchFamily="34" charset="-120"/>
              </a:rPr>
              <a:t>IP2</a:t>
            </a:r>
            <a:endParaRPr lang="en-US" sz="1100" dirty="0"/>
          </a:p>
        </p:txBody>
      </p:sp>
      <p:sp>
        <p:nvSpPr>
          <p:cNvPr id="14" name="Text 12"/>
          <p:cNvSpPr txBox="1"/>
          <p:nvPr/>
        </p:nvSpPr>
        <p:spPr>
          <a:xfrm>
            <a:off x="1188720" y="3072384"/>
            <a:ext cx="7452360" cy="347472"/>
          </a:xfrm>
          <a:prstGeom prst="rect">
            <a:avLst/>
          </a:prstGeom>
          <a:noFill/>
          <a:ln/>
        </p:spPr>
        <p:txBody>
          <a:bodyPr wrap="square" lIns="0" tIns="0" rIns="0" bIns="0" rtlCol="0" anchor="ctr"/>
          <a:lstStyle/>
          <a:p>
            <a:pPr indent="0" marL="0">
              <a:buNone/>
            </a:pPr>
            <a:r>
              <a:rPr lang="en-US" sz="1350" dirty="0">
                <a:solidFill>
                  <a:srgbClr val="1D2A2F"/>
                </a:solidFill>
                <a:latin typeface="Arial" pitchFamily="34" charset="0"/>
                <a:ea typeface="Arial" pitchFamily="34" charset="-122"/>
                <a:cs typeface="Arial" pitchFamily="34" charset="-120"/>
              </a:rPr>
              <a:t>drugo pitanje, ako postoji</a:t>
            </a:r>
            <a:endParaRPr lang="en-US" sz="1350" dirty="0"/>
          </a:p>
        </p:txBody>
      </p:sp>
      <p:sp>
        <p:nvSpPr>
          <p:cNvPr id="15" name="Shape 13"/>
          <p:cNvSpPr/>
          <p:nvPr/>
        </p:nvSpPr>
        <p:spPr>
          <a:xfrm>
            <a:off x="502920" y="3511296"/>
            <a:ext cx="502920" cy="347472"/>
          </a:xfrm>
          <a:prstGeom prst="roundRect">
            <a:avLst>
              <a:gd name="adj" fmla="val 13158"/>
            </a:avLst>
          </a:prstGeom>
          <a:solidFill>
            <a:srgbClr val="F1F7F9"/>
          </a:solidFill>
          <a:ln/>
        </p:spPr>
      </p:sp>
      <p:sp>
        <p:nvSpPr>
          <p:cNvPr id="16" name="Text 14"/>
          <p:cNvSpPr txBox="1"/>
          <p:nvPr/>
        </p:nvSpPr>
        <p:spPr>
          <a:xfrm>
            <a:off x="502920" y="3511296"/>
            <a:ext cx="502920" cy="347472"/>
          </a:xfrm>
          <a:prstGeom prst="rect">
            <a:avLst/>
          </a:prstGeom>
          <a:noFill/>
          <a:ln/>
        </p:spPr>
        <p:txBody>
          <a:bodyPr wrap="square" lIns="0" tIns="0" rIns="0" bIns="0" rtlCol="0" anchor="ctr"/>
          <a:lstStyle/>
          <a:p>
            <a:pPr algn="ctr" indent="0" marL="0">
              <a:buNone/>
            </a:pPr>
            <a:r>
              <a:rPr lang="en-US" sz="1100" b="1" dirty="0">
                <a:solidFill>
                  <a:srgbClr val="00788C"/>
                </a:solidFill>
                <a:latin typeface="Arial" pitchFamily="34" charset="0"/>
                <a:ea typeface="Arial" pitchFamily="34" charset="-122"/>
                <a:cs typeface="Arial" pitchFamily="34" charset="-120"/>
              </a:rPr>
              <a:t>IP3</a:t>
            </a:r>
            <a:endParaRPr lang="en-US" sz="1100" dirty="0"/>
          </a:p>
        </p:txBody>
      </p:sp>
      <p:sp>
        <p:nvSpPr>
          <p:cNvPr id="17" name="Text 15"/>
          <p:cNvSpPr txBox="1"/>
          <p:nvPr/>
        </p:nvSpPr>
        <p:spPr>
          <a:xfrm>
            <a:off x="1188720" y="3511296"/>
            <a:ext cx="7452360" cy="347472"/>
          </a:xfrm>
          <a:prstGeom prst="rect">
            <a:avLst/>
          </a:prstGeom>
          <a:noFill/>
          <a:ln/>
        </p:spPr>
        <p:txBody>
          <a:bodyPr wrap="square" lIns="0" tIns="0" rIns="0" bIns="0" rtlCol="0" anchor="ctr"/>
          <a:lstStyle/>
          <a:p>
            <a:pPr indent="0" marL="0">
              <a:buNone/>
            </a:pPr>
            <a:r>
              <a:rPr lang="en-US" sz="1350" dirty="0">
                <a:solidFill>
                  <a:srgbClr val="1D2A2F"/>
                </a:solidFill>
                <a:latin typeface="Arial" pitchFamily="34" charset="0"/>
                <a:ea typeface="Arial" pitchFamily="34" charset="-122"/>
                <a:cs typeface="Arial" pitchFamily="34" charset="-120"/>
              </a:rPr>
              <a:t>najviše tri; više od toga znači da je rad preširok</a:t>
            </a:r>
            <a:endParaRPr lang="en-US" sz="1350" dirty="0"/>
          </a:p>
        </p:txBody>
      </p:sp>
      <p:sp>
        <p:nvSpPr>
          <p:cNvPr id="18" name="Text 16"/>
          <p:cNvSpPr txBox="1"/>
          <p:nvPr/>
        </p:nvSpPr>
        <p:spPr>
          <a:xfrm>
            <a:off x="502920" y="4160520"/>
            <a:ext cx="8138160" cy="365760"/>
          </a:xfrm>
          <a:prstGeom prst="rect">
            <a:avLst/>
          </a:prstGeom>
          <a:noFill/>
          <a:ln/>
        </p:spPr>
        <p:txBody>
          <a:bodyPr wrap="square" lIns="0" tIns="0" rIns="0" bIns="0" rtlCol="0" anchor="ctr"/>
          <a:lstStyle/>
          <a:p>
            <a:pPr indent="0" marL="0">
              <a:buNone/>
            </a:pPr>
            <a:r>
              <a:rPr lang="en-US" sz="1200" i="1" dirty="0">
                <a:solidFill>
                  <a:srgbClr val="00788C"/>
                </a:solidFill>
                <a:latin typeface="Arial" pitchFamily="34" charset="0"/>
                <a:ea typeface="Arial" pitchFamily="34" charset="-122"/>
                <a:cs typeface="Arial" pitchFamily="34" charset="-120"/>
              </a:rPr>
              <a:t>Na kraju obrane moraš na svako od ovih pitanja odgovoriti eksplicitno.</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502920" y="365760"/>
            <a:ext cx="566928" cy="566928"/>
          </a:xfrm>
          <a:prstGeom prst="roundRect">
            <a:avLst>
              <a:gd name="adj" fmla="val 19355"/>
            </a:avLst>
          </a:prstGeom>
          <a:solidFill>
            <a:srgbClr val="00C3E3"/>
          </a:solidFill>
          <a:ln/>
        </p:spPr>
      </p:sp>
      <p:sp>
        <p:nvSpPr>
          <p:cNvPr id="3" name="Text 1"/>
          <p:cNvSpPr txBox="1"/>
          <p:nvPr/>
        </p:nvSpPr>
        <p:spPr>
          <a:xfrm>
            <a:off x="502920" y="365760"/>
            <a:ext cx="566928" cy="566928"/>
          </a:xfrm>
          <a:prstGeom prst="rect">
            <a:avLst/>
          </a:prstGeom>
          <a:noFill/>
          <a:ln/>
        </p:spPr>
        <p:txBody>
          <a:bodyPr wrap="square" lIns="0" tIns="0" rIns="0" bIns="0" rtlCol="0" anchor="ctr"/>
          <a:lstStyle/>
          <a:p>
            <a:pPr algn="ctr" indent="0" marL="0">
              <a:buNone/>
            </a:pPr>
            <a:r>
              <a:rPr lang="en-US" sz="2200" b="1" dirty="0">
                <a:solidFill>
                  <a:srgbClr val="0B2E38"/>
                </a:solidFill>
                <a:latin typeface="Arial" pitchFamily="34" charset="0"/>
                <a:ea typeface="Arial" pitchFamily="34" charset="-122"/>
                <a:cs typeface="Arial" pitchFamily="34" charset="-120"/>
              </a:rPr>
              <a:t>3</a:t>
            </a:r>
            <a:endParaRPr lang="en-US" sz="2200" dirty="0"/>
          </a:p>
        </p:txBody>
      </p:sp>
      <p:sp>
        <p:nvSpPr>
          <p:cNvPr id="4" name="Text 2"/>
          <p:cNvSpPr txBox="1"/>
          <p:nvPr/>
        </p:nvSpPr>
        <p:spPr>
          <a:xfrm>
            <a:off x="1280160" y="365760"/>
            <a:ext cx="6309360" cy="566928"/>
          </a:xfrm>
          <a:prstGeom prst="rect">
            <a:avLst/>
          </a:prstGeom>
          <a:noFill/>
          <a:ln/>
        </p:spPr>
        <p:txBody>
          <a:bodyPr wrap="square" lIns="0" tIns="0" rIns="0" bIns="0" rtlCol="0" anchor="ctr"/>
          <a:lstStyle/>
          <a:p>
            <a:pPr algn="l" indent="0" marL="0">
              <a:buNone/>
            </a:pPr>
            <a:r>
              <a:rPr lang="en-US" sz="2700" b="1" dirty="0">
                <a:solidFill>
                  <a:srgbClr val="1D2A2F"/>
                </a:solidFill>
                <a:latin typeface="Arial" pitchFamily="34" charset="0"/>
                <a:ea typeface="Arial" pitchFamily="34" charset="-122"/>
                <a:cs typeface="Arial" pitchFamily="34" charset="-120"/>
              </a:rPr>
              <a:t>Pregled područja</a:t>
            </a:r>
            <a:endParaRPr lang="en-US" sz="2700" dirty="0"/>
          </a:p>
        </p:txBody>
      </p:sp>
      <p:sp>
        <p:nvSpPr>
          <p:cNvPr id="5" name="Text 3"/>
          <p:cNvSpPr txBox="1"/>
          <p:nvPr/>
        </p:nvSpPr>
        <p:spPr>
          <a:xfrm>
            <a:off x="6949440" y="365760"/>
            <a:ext cx="1691640" cy="566928"/>
          </a:xfrm>
          <a:prstGeom prst="rect">
            <a:avLst/>
          </a:prstGeom>
          <a:noFill/>
          <a:ln/>
        </p:spPr>
        <p:txBody>
          <a:bodyPr wrap="square" lIns="0" tIns="0" rIns="0" bIns="0" rtlCol="0" anchor="ctr"/>
          <a:lstStyle/>
          <a:p>
            <a:pPr algn="r" indent="0" marL="0">
              <a:buNone/>
            </a:pPr>
            <a:r>
              <a:rPr lang="en-US" sz="1100" dirty="0">
                <a:solidFill>
                  <a:srgbClr val="5A6B70"/>
                </a:solidFill>
                <a:latin typeface="Arial" pitchFamily="34" charset="0"/>
                <a:ea typeface="Arial" pitchFamily="34" charset="-122"/>
                <a:cs typeface="Arial" pitchFamily="34" charset="-120"/>
              </a:rPr>
              <a:t>2:30 – 3:30  ·  1 min</a:t>
            </a:r>
            <a:endParaRPr lang="en-US" sz="1100" dirty="0"/>
          </a:p>
        </p:txBody>
      </p:sp>
      <p:sp>
        <p:nvSpPr>
          <p:cNvPr id="6" name="Text 4"/>
          <p:cNvSpPr txBox="1"/>
          <p:nvPr/>
        </p:nvSpPr>
        <p:spPr>
          <a:xfrm>
            <a:off x="502920" y="1325880"/>
            <a:ext cx="4846320" cy="2377440"/>
          </a:xfrm>
          <a:prstGeom prst="rect">
            <a:avLst/>
          </a:prstGeom>
          <a:noFill/>
          <a:ln/>
        </p:spPr>
        <p:txBody>
          <a:bodyPr wrap="square" rtlCol="0" anchor="t"/>
          <a:lstStyle/>
          <a:p>
            <a:pPr marL="342900" indent="-342900">
              <a:lnSpc>
                <a:spcPct val="115000"/>
              </a:lnSpc>
              <a:spcAft>
                <a:spcPts val="1000"/>
              </a:spcAft>
              <a:buSzPct val="100000"/>
              <a:buChar char="•"/>
            </a:pPr>
            <a:r>
              <a:rPr lang="en-US" sz="1400" dirty="0">
                <a:solidFill>
                  <a:srgbClr val="1D2A2F"/>
                </a:solidFill>
                <a:latin typeface="Arial" pitchFamily="34" charset="0"/>
                <a:ea typeface="Arial" pitchFamily="34" charset="-122"/>
                <a:cs typeface="Arial" pitchFamily="34" charset="-120"/>
              </a:rPr>
              <a:t>Tri do četiri najvažnija pristupa, svaki u jednoj natuknici</a:t>
            </a:r>
            <a:endParaRPr lang="en-US" sz="1400" dirty="0"/>
          </a:p>
          <a:p>
            <a:pPr marL="342900" indent="-342900">
              <a:lnSpc>
                <a:spcPct val="115000"/>
              </a:lnSpc>
              <a:spcAft>
                <a:spcPts val="1000"/>
              </a:spcAft>
              <a:buSzPct val="100000"/>
              <a:buChar char="•"/>
            </a:pPr>
            <a:r>
              <a:rPr lang="en-US" sz="1400" dirty="0">
                <a:solidFill>
                  <a:srgbClr val="1D2A2F"/>
                </a:solidFill>
                <a:latin typeface="Arial" pitchFamily="34" charset="0"/>
                <a:ea typeface="Arial" pitchFamily="34" charset="-122"/>
                <a:cs typeface="Arial" pitchFamily="34" charset="-120"/>
              </a:rPr>
              <a:t>Za svaki: što rješava i gdje mu je granica</a:t>
            </a:r>
            <a:endParaRPr lang="en-US" sz="1400" dirty="0"/>
          </a:p>
          <a:p>
            <a:pPr marL="342900" indent="-342900">
              <a:lnSpc>
                <a:spcPct val="115000"/>
              </a:lnSpc>
              <a:spcAft>
                <a:spcPts val="1000"/>
              </a:spcAft>
              <a:buSzPct val="100000"/>
              <a:buChar char="•"/>
            </a:pPr>
            <a:r>
              <a:rPr lang="en-US" sz="1400" dirty="0">
                <a:solidFill>
                  <a:srgbClr val="1D2A2F"/>
                </a:solidFill>
                <a:latin typeface="Arial" pitchFamily="34" charset="0"/>
                <a:ea typeface="Arial" pitchFamily="34" charset="-122"/>
                <a:cs typeface="Arial" pitchFamily="34" charset="-120"/>
              </a:rPr>
              <a:t>Praznina koju tvoj rad popunjava — istakni je izrijekom</a:t>
            </a:r>
            <a:endParaRPr lang="en-US" sz="1400" dirty="0"/>
          </a:p>
          <a:p>
            <a:pPr marL="342900" indent="-342900">
              <a:lnSpc>
                <a:spcPct val="115000"/>
              </a:lnSpc>
              <a:spcAft>
                <a:spcPts val="1000"/>
              </a:spcAft>
              <a:buSzPct val="100000"/>
              <a:buChar char="•"/>
            </a:pPr>
            <a:r>
              <a:rPr lang="en-US" sz="1400" dirty="0">
                <a:solidFill>
                  <a:srgbClr val="1D2A2F"/>
                </a:solidFill>
                <a:latin typeface="Arial" pitchFamily="34" charset="0"/>
                <a:ea typeface="Arial" pitchFamily="34" charset="-122"/>
                <a:cs typeface="Arial" pitchFamily="34" charset="-120"/>
              </a:rPr>
              <a:t>Citiraj kao u radu: [1], [2] — brojevi moraju odgovarati literaturi</a:t>
            </a:r>
            <a:endParaRPr lang="en-US" sz="1400" dirty="0"/>
          </a:p>
        </p:txBody>
      </p:sp>
      <p:sp>
        <p:nvSpPr>
          <p:cNvPr id="7" name="Shape 5"/>
          <p:cNvSpPr/>
          <p:nvPr/>
        </p:nvSpPr>
        <p:spPr>
          <a:xfrm>
            <a:off x="5623560" y="1325880"/>
            <a:ext cx="3017520" cy="2286000"/>
          </a:xfrm>
          <a:prstGeom prst="roundRect">
            <a:avLst>
              <a:gd name="adj" fmla="val 2400"/>
            </a:avLst>
          </a:prstGeom>
          <a:solidFill>
            <a:srgbClr val="F1F7F9"/>
          </a:solidFill>
          <a:ln w="12700">
            <a:solidFill>
              <a:srgbClr val="00C3E3"/>
            </a:solidFill>
            <a:prstDash val="solid"/>
          </a:ln>
        </p:spPr>
      </p:sp>
      <p:sp>
        <p:nvSpPr>
          <p:cNvPr id="8" name="Text 6"/>
          <p:cNvSpPr txBox="1"/>
          <p:nvPr/>
        </p:nvSpPr>
        <p:spPr>
          <a:xfrm>
            <a:off x="5623560" y="1325880"/>
            <a:ext cx="3017520" cy="2286000"/>
          </a:xfrm>
          <a:prstGeom prst="rect">
            <a:avLst/>
          </a:prstGeom>
          <a:noFill/>
          <a:ln/>
        </p:spPr>
        <p:txBody>
          <a:bodyPr wrap="square" lIns="0" tIns="0" rIns="0" bIns="0" rtlCol="0" anchor="ctr"/>
          <a:lstStyle/>
          <a:p>
            <a:pPr algn="ctr" indent="0" marL="0">
              <a:buNone/>
            </a:pPr>
            <a:r>
              <a:rPr lang="en-US" sz="1200" dirty="0">
                <a:solidFill>
                  <a:srgbClr val="5A6B70"/>
                </a:solidFill>
                <a:latin typeface="Arial" pitchFamily="34" charset="0"/>
                <a:ea typeface="Arial" pitchFamily="34" charset="-122"/>
                <a:cs typeface="Arial" pitchFamily="34" charset="-120"/>
              </a:rPr>
              <a:t>Usporedna tablica pristupa</a:t>
            </a:r>
            <a:endParaRPr lang="en-US" sz="1200" dirty="0"/>
          </a:p>
          <a:p>
            <a:pPr algn="ctr" indent="0" marL="0">
              <a:buNone/>
            </a:pPr>
            <a:r>
              <a:rPr lang="en-US" sz="1200" dirty="0">
                <a:solidFill>
                  <a:srgbClr val="5A6B70"/>
                </a:solidFill>
                <a:latin typeface="Arial" pitchFamily="34" charset="0"/>
                <a:ea typeface="Arial" pitchFamily="34" charset="-122"/>
                <a:cs typeface="Arial" pitchFamily="34" charset="-120"/>
              </a:rPr>
              <a:t>ili vremenska crta razvoja</a:t>
            </a:r>
            <a:endParaRPr lang="en-US" sz="1200" dirty="0"/>
          </a:p>
        </p:txBody>
      </p:sp>
      <p:sp>
        <p:nvSpPr>
          <p:cNvPr id="9" name="Text 7"/>
          <p:cNvSpPr txBox="1"/>
          <p:nvPr/>
        </p:nvSpPr>
        <p:spPr>
          <a:xfrm>
            <a:off x="502920" y="3977640"/>
            <a:ext cx="8138160" cy="365760"/>
          </a:xfrm>
          <a:prstGeom prst="rect">
            <a:avLst/>
          </a:prstGeom>
          <a:noFill/>
          <a:ln/>
        </p:spPr>
        <p:txBody>
          <a:bodyPr wrap="square" lIns="0" tIns="0" rIns="0" bIns="0" rtlCol="0" anchor="ctr"/>
          <a:lstStyle/>
          <a:p>
            <a:pPr indent="0" marL="0">
              <a:buNone/>
            </a:pPr>
            <a:r>
              <a:rPr lang="en-US" sz="1200" i="1" dirty="0">
                <a:solidFill>
                  <a:srgbClr val="00788C"/>
                </a:solidFill>
                <a:latin typeface="Arial" pitchFamily="34" charset="0"/>
                <a:ea typeface="Arial" pitchFamily="34" charset="-122"/>
                <a:cs typeface="Arial" pitchFamily="34" charset="-120"/>
              </a:rPr>
              <a:t>Ovo nije popis svega što si pročitao, nego samo ono što opravdava tvoj pristup.</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502920" y="365760"/>
            <a:ext cx="566928" cy="566928"/>
          </a:xfrm>
          <a:prstGeom prst="roundRect">
            <a:avLst>
              <a:gd name="adj" fmla="val 19355"/>
            </a:avLst>
          </a:prstGeom>
          <a:solidFill>
            <a:srgbClr val="00C3E3"/>
          </a:solidFill>
          <a:ln/>
        </p:spPr>
      </p:sp>
      <p:sp>
        <p:nvSpPr>
          <p:cNvPr id="3" name="Text 1"/>
          <p:cNvSpPr txBox="1"/>
          <p:nvPr/>
        </p:nvSpPr>
        <p:spPr>
          <a:xfrm>
            <a:off x="502920" y="365760"/>
            <a:ext cx="566928" cy="566928"/>
          </a:xfrm>
          <a:prstGeom prst="rect">
            <a:avLst/>
          </a:prstGeom>
          <a:noFill/>
          <a:ln/>
        </p:spPr>
        <p:txBody>
          <a:bodyPr wrap="square" lIns="0" tIns="0" rIns="0" bIns="0" rtlCol="0" anchor="ctr"/>
          <a:lstStyle/>
          <a:p>
            <a:pPr algn="ctr" indent="0" marL="0">
              <a:buNone/>
            </a:pPr>
            <a:r>
              <a:rPr lang="en-US" sz="2200" b="1" dirty="0">
                <a:solidFill>
                  <a:srgbClr val="0B2E38"/>
                </a:solidFill>
                <a:latin typeface="Arial" pitchFamily="34" charset="0"/>
                <a:ea typeface="Arial" pitchFamily="34" charset="-122"/>
                <a:cs typeface="Arial" pitchFamily="34" charset="-120"/>
              </a:rPr>
              <a:t>4</a:t>
            </a:r>
            <a:endParaRPr lang="en-US" sz="2200" dirty="0"/>
          </a:p>
        </p:txBody>
      </p:sp>
      <p:sp>
        <p:nvSpPr>
          <p:cNvPr id="4" name="Text 2"/>
          <p:cNvSpPr txBox="1"/>
          <p:nvPr/>
        </p:nvSpPr>
        <p:spPr>
          <a:xfrm>
            <a:off x="1280160" y="365760"/>
            <a:ext cx="6309360" cy="566928"/>
          </a:xfrm>
          <a:prstGeom prst="rect">
            <a:avLst/>
          </a:prstGeom>
          <a:noFill/>
          <a:ln/>
        </p:spPr>
        <p:txBody>
          <a:bodyPr wrap="square" lIns="0" tIns="0" rIns="0" bIns="0" rtlCol="0" anchor="ctr"/>
          <a:lstStyle/>
          <a:p>
            <a:pPr algn="l" indent="0" marL="0">
              <a:buNone/>
            </a:pPr>
            <a:r>
              <a:rPr lang="en-US" sz="2700" b="1" dirty="0">
                <a:solidFill>
                  <a:srgbClr val="1D2A2F"/>
                </a:solidFill>
                <a:latin typeface="Arial" pitchFamily="34" charset="0"/>
                <a:ea typeface="Arial" pitchFamily="34" charset="-122"/>
                <a:cs typeface="Arial" pitchFamily="34" charset="-120"/>
              </a:rPr>
              <a:t>Metodologija</a:t>
            </a:r>
            <a:endParaRPr lang="en-US" sz="2700" dirty="0"/>
          </a:p>
        </p:txBody>
      </p:sp>
      <p:sp>
        <p:nvSpPr>
          <p:cNvPr id="5" name="Text 3"/>
          <p:cNvSpPr txBox="1"/>
          <p:nvPr/>
        </p:nvSpPr>
        <p:spPr>
          <a:xfrm>
            <a:off x="6949440" y="365760"/>
            <a:ext cx="1691640" cy="566928"/>
          </a:xfrm>
          <a:prstGeom prst="rect">
            <a:avLst/>
          </a:prstGeom>
          <a:noFill/>
          <a:ln/>
        </p:spPr>
        <p:txBody>
          <a:bodyPr wrap="square" lIns="0" tIns="0" rIns="0" bIns="0" rtlCol="0" anchor="ctr"/>
          <a:lstStyle/>
          <a:p>
            <a:pPr algn="r" indent="0" marL="0">
              <a:buNone/>
            </a:pPr>
            <a:r>
              <a:rPr lang="en-US" sz="1100" dirty="0">
                <a:solidFill>
                  <a:srgbClr val="5A6B70"/>
                </a:solidFill>
                <a:latin typeface="Arial" pitchFamily="34" charset="0"/>
                <a:ea typeface="Arial" pitchFamily="34" charset="-122"/>
                <a:cs typeface="Arial" pitchFamily="34" charset="-120"/>
              </a:rPr>
              <a:t>3:30 – 5:30  ·  2 min</a:t>
            </a:r>
            <a:endParaRPr lang="en-US" sz="1100" dirty="0"/>
          </a:p>
        </p:txBody>
      </p:sp>
      <p:sp>
        <p:nvSpPr>
          <p:cNvPr id="6" name="Shape 4"/>
          <p:cNvSpPr/>
          <p:nvPr/>
        </p:nvSpPr>
        <p:spPr>
          <a:xfrm>
            <a:off x="502920" y="1234440"/>
            <a:ext cx="1783080" cy="685800"/>
          </a:xfrm>
          <a:prstGeom prst="roundRect">
            <a:avLst>
              <a:gd name="adj" fmla="val 10667"/>
            </a:avLst>
          </a:prstGeom>
          <a:solidFill>
            <a:srgbClr val="00C3E3"/>
          </a:solidFill>
          <a:ln/>
        </p:spPr>
      </p:sp>
      <p:sp>
        <p:nvSpPr>
          <p:cNvPr id="7" name="Text 5"/>
          <p:cNvSpPr txBox="1"/>
          <p:nvPr/>
        </p:nvSpPr>
        <p:spPr>
          <a:xfrm>
            <a:off x="502920" y="1234440"/>
            <a:ext cx="1783080" cy="685800"/>
          </a:xfrm>
          <a:prstGeom prst="rect">
            <a:avLst/>
          </a:prstGeom>
          <a:noFill/>
          <a:ln/>
        </p:spPr>
        <p:txBody>
          <a:bodyPr wrap="square" lIns="0" tIns="0" rIns="0" bIns="0" rtlCol="0" anchor="ctr"/>
          <a:lstStyle/>
          <a:p>
            <a:pPr algn="ctr" indent="0" marL="0">
              <a:buNone/>
            </a:pPr>
            <a:r>
              <a:rPr lang="en-US" sz="1400" b="1" dirty="0">
                <a:solidFill>
                  <a:srgbClr val="0B2E38"/>
                </a:solidFill>
                <a:latin typeface="Arial" pitchFamily="34" charset="0"/>
                <a:ea typeface="Arial" pitchFamily="34" charset="-122"/>
                <a:cs typeface="Arial" pitchFamily="34" charset="-120"/>
              </a:rPr>
              <a:t>Podaci</a:t>
            </a:r>
            <a:endParaRPr lang="en-US" sz="1400" dirty="0"/>
          </a:p>
        </p:txBody>
      </p:sp>
      <p:sp>
        <p:nvSpPr>
          <p:cNvPr id="8" name="Text 6"/>
          <p:cNvSpPr txBox="1"/>
          <p:nvPr/>
        </p:nvSpPr>
        <p:spPr>
          <a:xfrm>
            <a:off x="2286000" y="1234440"/>
            <a:ext cx="301752" cy="685800"/>
          </a:xfrm>
          <a:prstGeom prst="rect">
            <a:avLst/>
          </a:prstGeom>
          <a:noFill/>
          <a:ln/>
        </p:spPr>
        <p:txBody>
          <a:bodyPr wrap="square" lIns="0" tIns="0" rIns="0" bIns="0" rtlCol="0" anchor="ctr"/>
          <a:lstStyle/>
          <a:p>
            <a:pPr algn="ctr" indent="0" marL="0">
              <a:buNone/>
            </a:pPr>
            <a:r>
              <a:rPr lang="en-US" sz="1600" dirty="0">
                <a:solidFill>
                  <a:srgbClr val="5A6B70"/>
                </a:solidFill>
                <a:latin typeface="Arial" pitchFamily="34" charset="0"/>
                <a:ea typeface="Arial" pitchFamily="34" charset="-122"/>
                <a:cs typeface="Arial" pitchFamily="34" charset="-120"/>
              </a:rPr>
              <a:t>→</a:t>
            </a:r>
            <a:endParaRPr lang="en-US" sz="1600" dirty="0"/>
          </a:p>
        </p:txBody>
      </p:sp>
      <p:sp>
        <p:nvSpPr>
          <p:cNvPr id="9" name="Shape 7"/>
          <p:cNvSpPr/>
          <p:nvPr/>
        </p:nvSpPr>
        <p:spPr>
          <a:xfrm>
            <a:off x="2587752" y="1234440"/>
            <a:ext cx="1783080" cy="685800"/>
          </a:xfrm>
          <a:prstGeom prst="roundRect">
            <a:avLst>
              <a:gd name="adj" fmla="val 10667"/>
            </a:avLst>
          </a:prstGeom>
          <a:solidFill>
            <a:srgbClr val="0B2E38"/>
          </a:solidFill>
          <a:ln/>
        </p:spPr>
      </p:sp>
      <p:sp>
        <p:nvSpPr>
          <p:cNvPr id="10" name="Text 8"/>
          <p:cNvSpPr txBox="1"/>
          <p:nvPr/>
        </p:nvSpPr>
        <p:spPr>
          <a:xfrm>
            <a:off x="2587752" y="1234440"/>
            <a:ext cx="1783080" cy="68580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Obrada</a:t>
            </a:r>
            <a:endParaRPr lang="en-US" sz="1400" dirty="0"/>
          </a:p>
        </p:txBody>
      </p:sp>
      <p:sp>
        <p:nvSpPr>
          <p:cNvPr id="11" name="Text 9"/>
          <p:cNvSpPr txBox="1"/>
          <p:nvPr/>
        </p:nvSpPr>
        <p:spPr>
          <a:xfrm>
            <a:off x="4370832" y="1234440"/>
            <a:ext cx="301752" cy="685800"/>
          </a:xfrm>
          <a:prstGeom prst="rect">
            <a:avLst/>
          </a:prstGeom>
          <a:noFill/>
          <a:ln/>
        </p:spPr>
        <p:txBody>
          <a:bodyPr wrap="square" lIns="0" tIns="0" rIns="0" bIns="0" rtlCol="0" anchor="ctr"/>
          <a:lstStyle/>
          <a:p>
            <a:pPr algn="ctr" indent="0" marL="0">
              <a:buNone/>
            </a:pPr>
            <a:r>
              <a:rPr lang="en-US" sz="1600" dirty="0">
                <a:solidFill>
                  <a:srgbClr val="5A6B70"/>
                </a:solidFill>
                <a:latin typeface="Arial" pitchFamily="34" charset="0"/>
                <a:ea typeface="Arial" pitchFamily="34" charset="-122"/>
                <a:cs typeface="Arial" pitchFamily="34" charset="-120"/>
              </a:rPr>
              <a:t>→</a:t>
            </a:r>
            <a:endParaRPr lang="en-US" sz="1600" dirty="0"/>
          </a:p>
        </p:txBody>
      </p:sp>
      <p:sp>
        <p:nvSpPr>
          <p:cNvPr id="12" name="Shape 10"/>
          <p:cNvSpPr/>
          <p:nvPr/>
        </p:nvSpPr>
        <p:spPr>
          <a:xfrm>
            <a:off x="4672584" y="1234440"/>
            <a:ext cx="1783080" cy="685800"/>
          </a:xfrm>
          <a:prstGeom prst="roundRect">
            <a:avLst>
              <a:gd name="adj" fmla="val 10667"/>
            </a:avLst>
          </a:prstGeom>
          <a:solidFill>
            <a:srgbClr val="00C3E3"/>
          </a:solidFill>
          <a:ln/>
        </p:spPr>
      </p:sp>
      <p:sp>
        <p:nvSpPr>
          <p:cNvPr id="13" name="Text 11"/>
          <p:cNvSpPr txBox="1"/>
          <p:nvPr/>
        </p:nvSpPr>
        <p:spPr>
          <a:xfrm>
            <a:off x="4672584" y="1234440"/>
            <a:ext cx="1783080" cy="685800"/>
          </a:xfrm>
          <a:prstGeom prst="rect">
            <a:avLst/>
          </a:prstGeom>
          <a:noFill/>
          <a:ln/>
        </p:spPr>
        <p:txBody>
          <a:bodyPr wrap="square" lIns="0" tIns="0" rIns="0" bIns="0" rtlCol="0" anchor="ctr"/>
          <a:lstStyle/>
          <a:p>
            <a:pPr algn="ctr" indent="0" marL="0">
              <a:buNone/>
            </a:pPr>
            <a:r>
              <a:rPr lang="en-US" sz="1400" b="1" dirty="0">
                <a:solidFill>
                  <a:srgbClr val="0B2E38"/>
                </a:solidFill>
                <a:latin typeface="Arial" pitchFamily="34" charset="0"/>
                <a:ea typeface="Arial" pitchFamily="34" charset="-122"/>
                <a:cs typeface="Arial" pitchFamily="34" charset="-120"/>
              </a:rPr>
              <a:t>Model</a:t>
            </a:r>
            <a:endParaRPr lang="en-US" sz="1400" dirty="0"/>
          </a:p>
        </p:txBody>
      </p:sp>
      <p:sp>
        <p:nvSpPr>
          <p:cNvPr id="14" name="Text 12"/>
          <p:cNvSpPr txBox="1"/>
          <p:nvPr/>
        </p:nvSpPr>
        <p:spPr>
          <a:xfrm>
            <a:off x="6455664" y="1234440"/>
            <a:ext cx="301752" cy="685800"/>
          </a:xfrm>
          <a:prstGeom prst="rect">
            <a:avLst/>
          </a:prstGeom>
          <a:noFill/>
          <a:ln/>
        </p:spPr>
        <p:txBody>
          <a:bodyPr wrap="square" lIns="0" tIns="0" rIns="0" bIns="0" rtlCol="0" anchor="ctr"/>
          <a:lstStyle/>
          <a:p>
            <a:pPr algn="ctr" indent="0" marL="0">
              <a:buNone/>
            </a:pPr>
            <a:r>
              <a:rPr lang="en-US" sz="1600" dirty="0">
                <a:solidFill>
                  <a:srgbClr val="5A6B70"/>
                </a:solidFill>
                <a:latin typeface="Arial" pitchFamily="34" charset="0"/>
                <a:ea typeface="Arial" pitchFamily="34" charset="-122"/>
                <a:cs typeface="Arial" pitchFamily="34" charset="-120"/>
              </a:rPr>
              <a:t>→</a:t>
            </a:r>
            <a:endParaRPr lang="en-US" sz="1600" dirty="0"/>
          </a:p>
        </p:txBody>
      </p:sp>
      <p:sp>
        <p:nvSpPr>
          <p:cNvPr id="15" name="Shape 13"/>
          <p:cNvSpPr/>
          <p:nvPr/>
        </p:nvSpPr>
        <p:spPr>
          <a:xfrm>
            <a:off x="6757416" y="1234440"/>
            <a:ext cx="1783080" cy="685800"/>
          </a:xfrm>
          <a:prstGeom prst="roundRect">
            <a:avLst>
              <a:gd name="adj" fmla="val 10667"/>
            </a:avLst>
          </a:prstGeom>
          <a:solidFill>
            <a:srgbClr val="0B2E38"/>
          </a:solidFill>
          <a:ln/>
        </p:spPr>
      </p:sp>
      <p:sp>
        <p:nvSpPr>
          <p:cNvPr id="16" name="Text 14"/>
          <p:cNvSpPr txBox="1"/>
          <p:nvPr/>
        </p:nvSpPr>
        <p:spPr>
          <a:xfrm>
            <a:off x="6757416" y="1234440"/>
            <a:ext cx="1783080" cy="68580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Evaluacija</a:t>
            </a:r>
            <a:endParaRPr lang="en-US" sz="1400" dirty="0"/>
          </a:p>
        </p:txBody>
      </p:sp>
      <p:sp>
        <p:nvSpPr>
          <p:cNvPr id="17" name="Text 15"/>
          <p:cNvSpPr txBox="1"/>
          <p:nvPr/>
        </p:nvSpPr>
        <p:spPr>
          <a:xfrm>
            <a:off x="502920" y="2194560"/>
            <a:ext cx="4846320" cy="1920240"/>
          </a:xfrm>
          <a:prstGeom prst="rect">
            <a:avLst/>
          </a:prstGeom>
          <a:noFill/>
          <a:ln/>
        </p:spPr>
        <p:txBody>
          <a:bodyPr wrap="square" rtlCol="0" anchor="t"/>
          <a:lstStyle/>
          <a:p>
            <a:pPr marL="342900" indent="-342900">
              <a:lnSpc>
                <a:spcPct val="115000"/>
              </a:lnSpc>
              <a:spcAft>
                <a:spcPts val="1000"/>
              </a:spcAft>
              <a:buSzPct val="100000"/>
              <a:buChar char="•"/>
            </a:pPr>
            <a:r>
              <a:rPr lang="en-US" sz="1350" dirty="0">
                <a:solidFill>
                  <a:srgbClr val="1D2A2F"/>
                </a:solidFill>
                <a:latin typeface="Arial" pitchFamily="34" charset="0"/>
                <a:ea typeface="Arial" pitchFamily="34" charset="-122"/>
                <a:cs typeface="Arial" pitchFamily="34" charset="-120"/>
              </a:rPr>
              <a:t>Podaci: izvor, veličina uzorka, razdoblje prikupljanja</a:t>
            </a:r>
            <a:endParaRPr lang="en-US" sz="1350" dirty="0"/>
          </a:p>
          <a:p>
            <a:pPr marL="342900" indent="-342900">
              <a:lnSpc>
                <a:spcPct val="115000"/>
              </a:lnSpc>
              <a:spcAft>
                <a:spcPts val="1000"/>
              </a:spcAft>
              <a:buSzPct val="100000"/>
              <a:buChar char="•"/>
            </a:pPr>
            <a:r>
              <a:rPr lang="en-US" sz="1350" dirty="0">
                <a:solidFill>
                  <a:srgbClr val="1D2A2F"/>
                </a:solidFill>
                <a:latin typeface="Arial" pitchFamily="34" charset="0"/>
                <a:ea typeface="Arial" pitchFamily="34" charset="-122"/>
                <a:cs typeface="Arial" pitchFamily="34" charset="-120"/>
              </a:rPr>
              <a:t>Obrada: čišćenje, transformacije, podjela na skupove</a:t>
            </a:r>
            <a:endParaRPr lang="en-US" sz="1350" dirty="0"/>
          </a:p>
          <a:p>
            <a:pPr marL="342900" indent="-342900">
              <a:lnSpc>
                <a:spcPct val="115000"/>
              </a:lnSpc>
              <a:spcAft>
                <a:spcPts val="1000"/>
              </a:spcAft>
              <a:buSzPct val="100000"/>
              <a:buChar char="•"/>
            </a:pPr>
            <a:r>
              <a:rPr lang="en-US" sz="1350" dirty="0">
                <a:solidFill>
                  <a:srgbClr val="1D2A2F"/>
                </a:solidFill>
                <a:latin typeface="Arial" pitchFamily="34" charset="0"/>
                <a:ea typeface="Arial" pitchFamily="34" charset="-122"/>
                <a:cs typeface="Arial" pitchFamily="34" charset="-120"/>
              </a:rPr>
              <a:t>Model ili postupak: što točno, s kojim parametrima</a:t>
            </a:r>
            <a:endParaRPr lang="en-US" sz="1350" dirty="0"/>
          </a:p>
          <a:p>
            <a:pPr marL="342900" indent="-342900">
              <a:lnSpc>
                <a:spcPct val="115000"/>
              </a:lnSpc>
              <a:spcAft>
                <a:spcPts val="1000"/>
              </a:spcAft>
              <a:buSzPct val="100000"/>
              <a:buChar char="•"/>
            </a:pPr>
            <a:r>
              <a:rPr lang="en-US" sz="1350" dirty="0">
                <a:solidFill>
                  <a:srgbClr val="1D2A2F"/>
                </a:solidFill>
                <a:latin typeface="Arial" pitchFamily="34" charset="0"/>
                <a:ea typeface="Arial" pitchFamily="34" charset="-122"/>
                <a:cs typeface="Arial" pitchFamily="34" charset="-120"/>
              </a:rPr>
              <a:t>Evaluacija: koje mjere i zašto baš te</a:t>
            </a:r>
            <a:endParaRPr lang="en-US" sz="1350" dirty="0"/>
          </a:p>
        </p:txBody>
      </p:sp>
      <p:sp>
        <p:nvSpPr>
          <p:cNvPr id="18" name="Shape 16"/>
          <p:cNvSpPr/>
          <p:nvPr/>
        </p:nvSpPr>
        <p:spPr>
          <a:xfrm>
            <a:off x="5623560" y="2194560"/>
            <a:ext cx="3017520" cy="1920240"/>
          </a:xfrm>
          <a:prstGeom prst="roundRect">
            <a:avLst>
              <a:gd name="adj" fmla="val 2857"/>
            </a:avLst>
          </a:prstGeom>
          <a:solidFill>
            <a:srgbClr val="F1F7F9"/>
          </a:solidFill>
          <a:ln w="12700">
            <a:solidFill>
              <a:srgbClr val="00C3E3"/>
            </a:solidFill>
            <a:prstDash val="solid"/>
          </a:ln>
        </p:spPr>
      </p:sp>
      <p:sp>
        <p:nvSpPr>
          <p:cNvPr id="19" name="Text 17"/>
          <p:cNvSpPr txBox="1"/>
          <p:nvPr/>
        </p:nvSpPr>
        <p:spPr>
          <a:xfrm>
            <a:off x="5623560" y="2194560"/>
            <a:ext cx="3017520" cy="1920240"/>
          </a:xfrm>
          <a:prstGeom prst="rect">
            <a:avLst/>
          </a:prstGeom>
          <a:noFill/>
          <a:ln/>
        </p:spPr>
        <p:txBody>
          <a:bodyPr wrap="square" lIns="0" tIns="0" rIns="0" bIns="0" rtlCol="0" anchor="ctr"/>
          <a:lstStyle/>
          <a:p>
            <a:pPr algn="ctr" indent="0" marL="0">
              <a:buNone/>
            </a:pPr>
            <a:r>
              <a:rPr lang="en-US" sz="1200" dirty="0">
                <a:solidFill>
                  <a:srgbClr val="5A6B70"/>
                </a:solidFill>
                <a:latin typeface="Arial" pitchFamily="34" charset="0"/>
                <a:ea typeface="Arial" pitchFamily="34" charset="-122"/>
                <a:cs typeface="Arial" pitchFamily="34" charset="-120"/>
              </a:rPr>
              <a:t>Shema postupka</a:t>
            </a:r>
            <a:endParaRPr lang="en-US" sz="1200" dirty="0"/>
          </a:p>
          <a:p>
            <a:pPr algn="ctr" indent="0" marL="0">
              <a:buNone/>
            </a:pPr>
            <a:r>
              <a:rPr lang="en-US" sz="1200" dirty="0">
                <a:solidFill>
                  <a:srgbClr val="5A6B70"/>
                </a:solidFill>
                <a:latin typeface="Arial" pitchFamily="34" charset="0"/>
                <a:ea typeface="Arial" pitchFamily="34" charset="-122"/>
                <a:cs typeface="Arial" pitchFamily="34" charset="-120"/>
              </a:rPr>
              <a:t>(izvezi iz rada)</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502920" y="365760"/>
            <a:ext cx="566928" cy="566928"/>
          </a:xfrm>
          <a:prstGeom prst="roundRect">
            <a:avLst>
              <a:gd name="adj" fmla="val 19355"/>
            </a:avLst>
          </a:prstGeom>
          <a:solidFill>
            <a:srgbClr val="00C3E3"/>
          </a:solidFill>
          <a:ln/>
        </p:spPr>
      </p:sp>
      <p:sp>
        <p:nvSpPr>
          <p:cNvPr id="3" name="Text 1"/>
          <p:cNvSpPr txBox="1"/>
          <p:nvPr/>
        </p:nvSpPr>
        <p:spPr>
          <a:xfrm>
            <a:off x="502920" y="365760"/>
            <a:ext cx="566928" cy="566928"/>
          </a:xfrm>
          <a:prstGeom prst="rect">
            <a:avLst/>
          </a:prstGeom>
          <a:noFill/>
          <a:ln/>
        </p:spPr>
        <p:txBody>
          <a:bodyPr wrap="square" lIns="0" tIns="0" rIns="0" bIns="0" rtlCol="0" anchor="ctr"/>
          <a:lstStyle/>
          <a:p>
            <a:pPr algn="ctr" indent="0" marL="0">
              <a:buNone/>
            </a:pPr>
            <a:r>
              <a:rPr lang="en-US" sz="2200" b="1" dirty="0">
                <a:solidFill>
                  <a:srgbClr val="0B2E38"/>
                </a:solidFill>
                <a:latin typeface="Arial" pitchFamily="34" charset="0"/>
                <a:ea typeface="Arial" pitchFamily="34" charset="-122"/>
                <a:cs typeface="Arial" pitchFamily="34" charset="-120"/>
              </a:rPr>
              <a:t>5</a:t>
            </a:r>
            <a:endParaRPr lang="en-US" sz="2200" dirty="0"/>
          </a:p>
        </p:txBody>
      </p:sp>
      <p:sp>
        <p:nvSpPr>
          <p:cNvPr id="4" name="Text 2"/>
          <p:cNvSpPr txBox="1"/>
          <p:nvPr/>
        </p:nvSpPr>
        <p:spPr>
          <a:xfrm>
            <a:off x="1280160" y="365760"/>
            <a:ext cx="6309360" cy="566928"/>
          </a:xfrm>
          <a:prstGeom prst="rect">
            <a:avLst/>
          </a:prstGeom>
          <a:noFill/>
          <a:ln/>
        </p:spPr>
        <p:txBody>
          <a:bodyPr wrap="square" lIns="0" tIns="0" rIns="0" bIns="0" rtlCol="0" anchor="ctr"/>
          <a:lstStyle/>
          <a:p>
            <a:pPr algn="l" indent="0" marL="0">
              <a:buNone/>
            </a:pPr>
            <a:r>
              <a:rPr lang="en-US" sz="2700" b="1" dirty="0">
                <a:solidFill>
                  <a:srgbClr val="1D2A2F"/>
                </a:solidFill>
                <a:latin typeface="Arial" pitchFamily="34" charset="0"/>
                <a:ea typeface="Arial" pitchFamily="34" charset="-122"/>
                <a:cs typeface="Arial" pitchFamily="34" charset="-120"/>
              </a:rPr>
              <a:t>Rezultati</a:t>
            </a:r>
            <a:endParaRPr lang="en-US" sz="2700" dirty="0"/>
          </a:p>
        </p:txBody>
      </p:sp>
      <p:sp>
        <p:nvSpPr>
          <p:cNvPr id="5" name="Text 3"/>
          <p:cNvSpPr txBox="1"/>
          <p:nvPr/>
        </p:nvSpPr>
        <p:spPr>
          <a:xfrm>
            <a:off x="6949440" y="365760"/>
            <a:ext cx="1691640" cy="566928"/>
          </a:xfrm>
          <a:prstGeom prst="rect">
            <a:avLst/>
          </a:prstGeom>
          <a:noFill/>
          <a:ln/>
        </p:spPr>
        <p:txBody>
          <a:bodyPr wrap="square" lIns="0" tIns="0" rIns="0" bIns="0" rtlCol="0" anchor="ctr"/>
          <a:lstStyle/>
          <a:p>
            <a:pPr algn="r" indent="0" marL="0">
              <a:buNone/>
            </a:pPr>
            <a:r>
              <a:rPr lang="en-US" sz="1100" dirty="0">
                <a:solidFill>
                  <a:srgbClr val="5A6B70"/>
                </a:solidFill>
                <a:latin typeface="Arial" pitchFamily="34" charset="0"/>
                <a:ea typeface="Arial" pitchFamily="34" charset="-122"/>
                <a:cs typeface="Arial" pitchFamily="34" charset="-120"/>
              </a:rPr>
              <a:t>5:30 – 7:30  ·  2 min</a:t>
            </a:r>
            <a:endParaRPr lang="en-US" sz="1100" dirty="0"/>
          </a:p>
        </p:txBody>
      </p:sp>
      <p:graphicFrame>
        <p:nvGraphicFramePr>
          <p:cNvPr id="6" name="Chart 0" descr=""/>
          <p:cNvGraphicFramePr/>
          <p:nvPr/>
        </p:nvGraphicFramePr>
        <p:xfrm>
          <a:off x="502920" y="1234440"/>
          <a:ext cx="4846320" cy="2788920"/>
        </p:xfrm>
        <a:graphic xmlns:a="http://schemas.openxmlformats.org/drawingml/2006/main">
          <a:graphicData uri="http://schemas.openxmlformats.org/drawingml/2006/chart">
            <c:chart xmlns:c="http://schemas.openxmlformats.org/drawingml/2006/chart" r:id="rId1"/>
          </a:graphicData>
        </a:graphic>
      </p:graphicFrame>
      <p:sp>
        <p:nvSpPr>
          <p:cNvPr id="7" name="Text 4"/>
          <p:cNvSpPr txBox="1"/>
          <p:nvPr/>
        </p:nvSpPr>
        <p:spPr>
          <a:xfrm>
            <a:off x="5623560" y="1325880"/>
            <a:ext cx="3017520" cy="2377440"/>
          </a:xfrm>
          <a:prstGeom prst="rect">
            <a:avLst/>
          </a:prstGeom>
          <a:noFill/>
          <a:ln/>
        </p:spPr>
        <p:txBody>
          <a:bodyPr wrap="square" rtlCol="0" anchor="t"/>
          <a:lstStyle/>
          <a:p>
            <a:pPr marL="342900" indent="-342900">
              <a:lnSpc>
                <a:spcPct val="115000"/>
              </a:lnSpc>
              <a:spcAft>
                <a:spcPts val="1000"/>
              </a:spcAft>
              <a:buSzPct val="100000"/>
              <a:buChar char="•"/>
            </a:pPr>
            <a:r>
              <a:rPr lang="en-US" sz="1250" dirty="0">
                <a:solidFill>
                  <a:srgbClr val="1D2A2F"/>
                </a:solidFill>
                <a:latin typeface="Arial" pitchFamily="34" charset="0"/>
                <a:ea typeface="Arial" pitchFamily="34" charset="-122"/>
                <a:cs typeface="Arial" pitchFamily="34" charset="-120"/>
              </a:rPr>
              <a:t>Zamijeni primjer svojim grafom iz rada</a:t>
            </a:r>
            <a:endParaRPr lang="en-US" sz="1250" dirty="0"/>
          </a:p>
          <a:p>
            <a:pPr marL="342900" indent="-342900">
              <a:lnSpc>
                <a:spcPct val="115000"/>
              </a:lnSpc>
              <a:spcAft>
                <a:spcPts val="1000"/>
              </a:spcAft>
              <a:buSzPct val="100000"/>
              <a:buChar char="•"/>
            </a:pPr>
            <a:r>
              <a:rPr lang="en-US" sz="1250" dirty="0">
                <a:solidFill>
                  <a:srgbClr val="1D2A2F"/>
                </a:solidFill>
                <a:latin typeface="Arial" pitchFamily="34" charset="0"/>
                <a:ea typeface="Arial" pitchFamily="34" charset="-122"/>
                <a:cs typeface="Arial" pitchFamily="34" charset="-120"/>
              </a:rPr>
              <a:t>Jedan graf po slajdu — ako ih imaš tri, napravi tri slajda</a:t>
            </a:r>
            <a:endParaRPr lang="en-US" sz="1250" dirty="0"/>
          </a:p>
          <a:p>
            <a:pPr marL="342900" indent="-342900">
              <a:lnSpc>
                <a:spcPct val="115000"/>
              </a:lnSpc>
              <a:spcAft>
                <a:spcPts val="1000"/>
              </a:spcAft>
              <a:buSzPct val="100000"/>
              <a:buChar char="•"/>
            </a:pPr>
            <a:r>
              <a:rPr lang="en-US" sz="1250" dirty="0">
                <a:solidFill>
                  <a:srgbClr val="1D2A2F"/>
                </a:solidFill>
                <a:latin typeface="Arial" pitchFamily="34" charset="0"/>
                <a:ea typeface="Arial" pitchFamily="34" charset="-122"/>
                <a:cs typeface="Arial" pitchFamily="34" charset="-120"/>
              </a:rPr>
              <a:t>Uz svaki rezultat reci i mjeru nesigurnosti</a:t>
            </a:r>
            <a:endParaRPr lang="en-US" sz="1250" dirty="0"/>
          </a:p>
          <a:p>
            <a:pPr marL="342900" indent="-342900">
              <a:lnSpc>
                <a:spcPct val="115000"/>
              </a:lnSpc>
              <a:spcAft>
                <a:spcPts val="1000"/>
              </a:spcAft>
              <a:buSzPct val="100000"/>
              <a:buChar char="•"/>
            </a:pPr>
            <a:r>
              <a:rPr lang="en-US" sz="1250" dirty="0">
                <a:solidFill>
                  <a:srgbClr val="1D2A2F"/>
                </a:solidFill>
                <a:latin typeface="Arial" pitchFamily="34" charset="0"/>
                <a:ea typeface="Arial" pitchFamily="34" charset="-122"/>
                <a:cs typeface="Arial" pitchFamily="34" charset="-120"/>
              </a:rPr>
              <a:t>Poveži rezultat s pitanjem: „ovo odgovara na IP1“</a:t>
            </a:r>
            <a:endParaRPr lang="en-US" sz="1250" dirty="0"/>
          </a:p>
        </p:txBody>
      </p:sp>
      <p:sp>
        <p:nvSpPr>
          <p:cNvPr id="8" name="Text 5"/>
          <p:cNvSpPr txBox="1"/>
          <p:nvPr/>
        </p:nvSpPr>
        <p:spPr>
          <a:xfrm>
            <a:off x="502920" y="4160520"/>
            <a:ext cx="8138160" cy="411480"/>
          </a:xfrm>
          <a:prstGeom prst="rect">
            <a:avLst/>
          </a:prstGeom>
          <a:noFill/>
          <a:ln/>
        </p:spPr>
        <p:txBody>
          <a:bodyPr wrap="square" lIns="0" tIns="0" rIns="0" bIns="0" rtlCol="0" anchor="ctr"/>
          <a:lstStyle/>
          <a:p>
            <a:pPr indent="0" marL="0">
              <a:buNone/>
            </a:pPr>
            <a:r>
              <a:rPr lang="en-US" sz="1300" b="1" dirty="0">
                <a:solidFill>
                  <a:srgbClr val="00788C"/>
                </a:solidFill>
                <a:latin typeface="Arial" pitchFamily="34" charset="0"/>
                <a:ea typeface="Arial" pitchFamily="34" charset="-122"/>
                <a:cs typeface="Arial" pitchFamily="34" charset="-120"/>
              </a:rPr>
              <a:t>Predloženi model nadmašuje osnovni pristup za 14,8 postotnih bodova.</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02920" y="365760"/>
            <a:ext cx="566928" cy="566928"/>
          </a:xfrm>
          <a:prstGeom prst="roundRect">
            <a:avLst>
              <a:gd name="adj" fmla="val 19355"/>
            </a:avLst>
          </a:prstGeom>
          <a:solidFill>
            <a:srgbClr val="00C3E3"/>
          </a:solidFill>
          <a:ln/>
        </p:spPr>
      </p:sp>
      <p:sp>
        <p:nvSpPr>
          <p:cNvPr id="3" name="Text 1"/>
          <p:cNvSpPr txBox="1"/>
          <p:nvPr/>
        </p:nvSpPr>
        <p:spPr>
          <a:xfrm>
            <a:off x="502920" y="365760"/>
            <a:ext cx="566928" cy="566928"/>
          </a:xfrm>
          <a:prstGeom prst="rect">
            <a:avLst/>
          </a:prstGeom>
          <a:noFill/>
          <a:ln/>
        </p:spPr>
        <p:txBody>
          <a:bodyPr wrap="square" lIns="0" tIns="0" rIns="0" bIns="0" rtlCol="0" anchor="ctr"/>
          <a:lstStyle/>
          <a:p>
            <a:pPr algn="ctr" indent="0" marL="0">
              <a:buNone/>
            </a:pPr>
            <a:r>
              <a:rPr lang="en-US" sz="2200" b="1" dirty="0">
                <a:solidFill>
                  <a:srgbClr val="0B2E38"/>
                </a:solidFill>
                <a:latin typeface="Arial" pitchFamily="34" charset="0"/>
                <a:ea typeface="Arial" pitchFamily="34" charset="-122"/>
                <a:cs typeface="Arial" pitchFamily="34" charset="-120"/>
              </a:rPr>
              <a:t>6</a:t>
            </a:r>
            <a:endParaRPr lang="en-US" sz="2200" dirty="0"/>
          </a:p>
        </p:txBody>
      </p:sp>
      <p:sp>
        <p:nvSpPr>
          <p:cNvPr id="4" name="Text 2"/>
          <p:cNvSpPr txBox="1"/>
          <p:nvPr/>
        </p:nvSpPr>
        <p:spPr>
          <a:xfrm>
            <a:off x="1280160" y="365760"/>
            <a:ext cx="6309360" cy="566928"/>
          </a:xfrm>
          <a:prstGeom prst="rect">
            <a:avLst/>
          </a:prstGeom>
          <a:noFill/>
          <a:ln/>
        </p:spPr>
        <p:txBody>
          <a:bodyPr wrap="square" lIns="0" tIns="0" rIns="0" bIns="0" rtlCol="0" anchor="ctr"/>
          <a:lstStyle/>
          <a:p>
            <a:pPr algn="l" indent="0" marL="0">
              <a:buNone/>
            </a:pPr>
            <a:r>
              <a:rPr lang="en-US" sz="2700" b="1" dirty="0">
                <a:solidFill>
                  <a:srgbClr val="1D2A2F"/>
                </a:solidFill>
                <a:latin typeface="Arial" pitchFamily="34" charset="0"/>
                <a:ea typeface="Arial" pitchFamily="34" charset="-122"/>
                <a:cs typeface="Arial" pitchFamily="34" charset="-120"/>
              </a:rPr>
              <a:t>Rasprava i ograničenja</a:t>
            </a:r>
            <a:endParaRPr lang="en-US" sz="2700" dirty="0"/>
          </a:p>
        </p:txBody>
      </p:sp>
      <p:sp>
        <p:nvSpPr>
          <p:cNvPr id="5" name="Text 3"/>
          <p:cNvSpPr txBox="1"/>
          <p:nvPr/>
        </p:nvSpPr>
        <p:spPr>
          <a:xfrm>
            <a:off x="6949440" y="365760"/>
            <a:ext cx="1691640" cy="566928"/>
          </a:xfrm>
          <a:prstGeom prst="rect">
            <a:avLst/>
          </a:prstGeom>
          <a:noFill/>
          <a:ln/>
        </p:spPr>
        <p:txBody>
          <a:bodyPr wrap="square" lIns="0" tIns="0" rIns="0" bIns="0" rtlCol="0" anchor="ctr"/>
          <a:lstStyle/>
          <a:p>
            <a:pPr algn="r" indent="0" marL="0">
              <a:buNone/>
            </a:pPr>
            <a:r>
              <a:rPr lang="en-US" sz="1100" dirty="0">
                <a:solidFill>
                  <a:srgbClr val="5A6B70"/>
                </a:solidFill>
                <a:latin typeface="Arial" pitchFamily="34" charset="0"/>
                <a:ea typeface="Arial" pitchFamily="34" charset="-122"/>
                <a:cs typeface="Arial" pitchFamily="34" charset="-120"/>
              </a:rPr>
              <a:t>7:30 – 8:30  ·  1 min</a:t>
            </a:r>
            <a:endParaRPr lang="en-US" sz="1100" dirty="0"/>
          </a:p>
        </p:txBody>
      </p:sp>
      <p:sp>
        <p:nvSpPr>
          <p:cNvPr id="6" name="Shape 4"/>
          <p:cNvSpPr/>
          <p:nvPr/>
        </p:nvSpPr>
        <p:spPr>
          <a:xfrm>
            <a:off x="502920" y="1280160"/>
            <a:ext cx="3931920" cy="457200"/>
          </a:xfrm>
          <a:prstGeom prst="roundRect">
            <a:avLst>
              <a:gd name="adj" fmla="val 12000"/>
            </a:avLst>
          </a:prstGeom>
          <a:solidFill>
            <a:srgbClr val="00C3E3"/>
          </a:solidFill>
          <a:ln/>
        </p:spPr>
      </p:sp>
      <p:sp>
        <p:nvSpPr>
          <p:cNvPr id="7" name="Text 5"/>
          <p:cNvSpPr txBox="1"/>
          <p:nvPr/>
        </p:nvSpPr>
        <p:spPr>
          <a:xfrm>
            <a:off x="502920" y="1280160"/>
            <a:ext cx="3931920" cy="457200"/>
          </a:xfrm>
          <a:prstGeom prst="rect">
            <a:avLst/>
          </a:prstGeom>
          <a:noFill/>
          <a:ln/>
        </p:spPr>
        <p:txBody>
          <a:bodyPr wrap="square" lIns="0" tIns="0" rIns="0" bIns="0" rtlCol="0" anchor="ctr"/>
          <a:lstStyle/>
          <a:p>
            <a:pPr algn="ctr" indent="0" marL="0">
              <a:buNone/>
            </a:pPr>
            <a:r>
              <a:rPr lang="en-US" sz="1400" b="1" dirty="0">
                <a:solidFill>
                  <a:srgbClr val="0B2E38"/>
                </a:solidFill>
                <a:latin typeface="Arial" pitchFamily="34" charset="0"/>
                <a:ea typeface="Arial" pitchFamily="34" charset="-122"/>
                <a:cs typeface="Arial" pitchFamily="34" charset="-120"/>
              </a:rPr>
              <a:t>Što rezultati znače</a:t>
            </a:r>
            <a:endParaRPr lang="en-US" sz="1400" dirty="0"/>
          </a:p>
        </p:txBody>
      </p:sp>
      <p:sp>
        <p:nvSpPr>
          <p:cNvPr id="8" name="Text 6"/>
          <p:cNvSpPr txBox="1"/>
          <p:nvPr/>
        </p:nvSpPr>
        <p:spPr>
          <a:xfrm>
            <a:off x="502920" y="1874520"/>
            <a:ext cx="3931920" cy="2011680"/>
          </a:xfrm>
          <a:prstGeom prst="rect">
            <a:avLst/>
          </a:prstGeom>
          <a:noFill/>
          <a:ln/>
        </p:spPr>
        <p:txBody>
          <a:bodyPr wrap="square" rtlCol="0" anchor="t"/>
          <a:lstStyle/>
          <a:p>
            <a:pPr marL="342900" indent="-342900">
              <a:lnSpc>
                <a:spcPct val="115000"/>
              </a:lnSpc>
              <a:spcAft>
                <a:spcPts val="1000"/>
              </a:spcAft>
              <a:buSzPct val="100000"/>
              <a:buChar char="•"/>
            </a:pPr>
            <a:r>
              <a:rPr lang="en-US" sz="1300" dirty="0">
                <a:solidFill>
                  <a:srgbClr val="1D2A2F"/>
                </a:solidFill>
                <a:latin typeface="Arial" pitchFamily="34" charset="0"/>
                <a:ea typeface="Arial" pitchFamily="34" charset="-122"/>
                <a:cs typeface="Arial" pitchFamily="34" charset="-120"/>
              </a:rPr>
              <a:t>Tumačenje glavnog nalaza</a:t>
            </a:r>
            <a:endParaRPr lang="en-US" sz="1300" dirty="0"/>
          </a:p>
          <a:p>
            <a:pPr marL="342900" indent="-342900">
              <a:lnSpc>
                <a:spcPct val="115000"/>
              </a:lnSpc>
              <a:spcAft>
                <a:spcPts val="1000"/>
              </a:spcAft>
              <a:buSzPct val="100000"/>
              <a:buChar char="•"/>
            </a:pPr>
            <a:r>
              <a:rPr lang="en-US" sz="1300" dirty="0">
                <a:solidFill>
                  <a:srgbClr val="1D2A2F"/>
                </a:solidFill>
                <a:latin typeface="Arial" pitchFamily="34" charset="0"/>
                <a:ea typeface="Arial" pitchFamily="34" charset="-122"/>
                <a:cs typeface="Arial" pitchFamily="34" charset="-120"/>
              </a:rPr>
              <a:t>Slaganje ili neslaganje s [1], [2]</a:t>
            </a:r>
            <a:endParaRPr lang="en-US" sz="1300" dirty="0"/>
          </a:p>
          <a:p>
            <a:pPr marL="342900" indent="-342900">
              <a:lnSpc>
                <a:spcPct val="115000"/>
              </a:lnSpc>
              <a:spcAft>
                <a:spcPts val="1000"/>
              </a:spcAft>
              <a:buSzPct val="100000"/>
              <a:buChar char="•"/>
            </a:pPr>
            <a:r>
              <a:rPr lang="en-US" sz="1300" dirty="0">
                <a:solidFill>
                  <a:srgbClr val="1D2A2F"/>
                </a:solidFill>
                <a:latin typeface="Arial" pitchFamily="34" charset="0"/>
                <a:ea typeface="Arial" pitchFamily="34" charset="-122"/>
                <a:cs typeface="Arial" pitchFamily="34" charset="-120"/>
              </a:rPr>
              <a:t>Praktična primjenjivost</a:t>
            </a:r>
            <a:endParaRPr lang="en-US" sz="1300" dirty="0"/>
          </a:p>
        </p:txBody>
      </p:sp>
      <p:sp>
        <p:nvSpPr>
          <p:cNvPr id="9" name="Shape 7"/>
          <p:cNvSpPr/>
          <p:nvPr/>
        </p:nvSpPr>
        <p:spPr>
          <a:xfrm>
            <a:off x="4709160" y="1280160"/>
            <a:ext cx="3931920" cy="457200"/>
          </a:xfrm>
          <a:prstGeom prst="roundRect">
            <a:avLst>
              <a:gd name="adj" fmla="val 12000"/>
            </a:avLst>
          </a:prstGeom>
          <a:solidFill>
            <a:srgbClr val="0B2E38"/>
          </a:solidFill>
          <a:ln/>
        </p:spPr>
      </p:sp>
      <p:sp>
        <p:nvSpPr>
          <p:cNvPr id="10" name="Text 8"/>
          <p:cNvSpPr txBox="1"/>
          <p:nvPr/>
        </p:nvSpPr>
        <p:spPr>
          <a:xfrm>
            <a:off x="4709160" y="1280160"/>
            <a:ext cx="393192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Gdje su granice</a:t>
            </a:r>
            <a:endParaRPr lang="en-US" sz="1400" dirty="0"/>
          </a:p>
        </p:txBody>
      </p:sp>
      <p:sp>
        <p:nvSpPr>
          <p:cNvPr id="11" name="Text 9"/>
          <p:cNvSpPr txBox="1"/>
          <p:nvPr/>
        </p:nvSpPr>
        <p:spPr>
          <a:xfrm>
            <a:off x="4709160" y="1874520"/>
            <a:ext cx="3931920" cy="2011680"/>
          </a:xfrm>
          <a:prstGeom prst="rect">
            <a:avLst/>
          </a:prstGeom>
          <a:noFill/>
          <a:ln/>
        </p:spPr>
        <p:txBody>
          <a:bodyPr wrap="square" rtlCol="0" anchor="t"/>
          <a:lstStyle/>
          <a:p>
            <a:pPr marL="342900" indent="-342900">
              <a:lnSpc>
                <a:spcPct val="115000"/>
              </a:lnSpc>
              <a:spcAft>
                <a:spcPts val="1000"/>
              </a:spcAft>
              <a:buSzPct val="100000"/>
              <a:buChar char="•"/>
            </a:pPr>
            <a:r>
              <a:rPr lang="en-US" sz="1300" dirty="0">
                <a:solidFill>
                  <a:srgbClr val="1D2A2F"/>
                </a:solidFill>
                <a:latin typeface="Arial" pitchFamily="34" charset="0"/>
                <a:ea typeface="Arial" pitchFamily="34" charset="-122"/>
                <a:cs typeface="Arial" pitchFamily="34" charset="-120"/>
              </a:rPr>
              <a:t>Veličina i sastav uzorka</a:t>
            </a:r>
            <a:endParaRPr lang="en-US" sz="1300" dirty="0"/>
          </a:p>
          <a:p>
            <a:pPr marL="342900" indent="-342900">
              <a:lnSpc>
                <a:spcPct val="115000"/>
              </a:lnSpc>
              <a:spcAft>
                <a:spcPts val="1000"/>
              </a:spcAft>
              <a:buSzPct val="100000"/>
              <a:buChar char="•"/>
            </a:pPr>
            <a:r>
              <a:rPr lang="en-US" sz="1300" dirty="0">
                <a:solidFill>
                  <a:srgbClr val="1D2A2F"/>
                </a:solidFill>
                <a:latin typeface="Arial" pitchFamily="34" charset="0"/>
                <a:ea typeface="Arial" pitchFamily="34" charset="-122"/>
                <a:cs typeface="Arial" pitchFamily="34" charset="-120"/>
              </a:rPr>
              <a:t>Pretpostavke koje si morao uvesti</a:t>
            </a:r>
            <a:endParaRPr lang="en-US" sz="1300" dirty="0"/>
          </a:p>
          <a:p>
            <a:pPr marL="342900" indent="-342900">
              <a:lnSpc>
                <a:spcPct val="115000"/>
              </a:lnSpc>
              <a:spcAft>
                <a:spcPts val="1000"/>
              </a:spcAft>
              <a:buSzPct val="100000"/>
              <a:buChar char="•"/>
            </a:pPr>
            <a:r>
              <a:rPr lang="en-US" sz="1300" dirty="0">
                <a:solidFill>
                  <a:srgbClr val="1D2A2F"/>
                </a:solidFill>
                <a:latin typeface="Arial" pitchFamily="34" charset="0"/>
                <a:ea typeface="Arial" pitchFamily="34" charset="-122"/>
                <a:cs typeface="Arial" pitchFamily="34" charset="-120"/>
              </a:rPr>
              <a:t>Što nisi uspio provjeriti</a:t>
            </a:r>
            <a:endParaRPr lang="en-US" sz="1300" dirty="0"/>
          </a:p>
        </p:txBody>
      </p:sp>
      <p:sp>
        <p:nvSpPr>
          <p:cNvPr id="12" name="Text 10"/>
          <p:cNvSpPr txBox="1"/>
          <p:nvPr/>
        </p:nvSpPr>
        <p:spPr>
          <a:xfrm>
            <a:off x="502920" y="4069080"/>
            <a:ext cx="8138160" cy="411480"/>
          </a:xfrm>
          <a:prstGeom prst="rect">
            <a:avLst/>
          </a:prstGeom>
          <a:noFill/>
          <a:ln/>
        </p:spPr>
        <p:txBody>
          <a:bodyPr wrap="square" lIns="0" tIns="0" rIns="0" bIns="0" rtlCol="0" anchor="ctr"/>
          <a:lstStyle/>
          <a:p>
            <a:pPr indent="0" marL="0">
              <a:buNone/>
            </a:pPr>
            <a:r>
              <a:rPr lang="en-US" sz="1200" i="1" dirty="0">
                <a:solidFill>
                  <a:srgbClr val="00788C"/>
                </a:solidFill>
                <a:latin typeface="Arial" pitchFamily="34" charset="0"/>
                <a:ea typeface="Arial" pitchFamily="34" charset="-122"/>
                <a:cs typeface="Arial" pitchFamily="34" charset="-120"/>
              </a:rPr>
              <a:t>Ograničenja navedi sam. Ako ih ti ne spomeneš, spomenut će ih povjerenstvo u pitanjima.</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502920" y="365760"/>
            <a:ext cx="566928" cy="566928"/>
          </a:xfrm>
          <a:prstGeom prst="roundRect">
            <a:avLst>
              <a:gd name="adj" fmla="val 19355"/>
            </a:avLst>
          </a:prstGeom>
          <a:solidFill>
            <a:srgbClr val="00C3E3"/>
          </a:solidFill>
          <a:ln/>
        </p:spPr>
      </p:sp>
      <p:sp>
        <p:nvSpPr>
          <p:cNvPr id="3" name="Text 1"/>
          <p:cNvSpPr txBox="1"/>
          <p:nvPr/>
        </p:nvSpPr>
        <p:spPr>
          <a:xfrm>
            <a:off x="502920" y="365760"/>
            <a:ext cx="566928" cy="566928"/>
          </a:xfrm>
          <a:prstGeom prst="rect">
            <a:avLst/>
          </a:prstGeom>
          <a:noFill/>
          <a:ln/>
        </p:spPr>
        <p:txBody>
          <a:bodyPr wrap="square" lIns="0" tIns="0" rIns="0" bIns="0" rtlCol="0" anchor="ctr"/>
          <a:lstStyle/>
          <a:p>
            <a:pPr algn="ctr" indent="0" marL="0">
              <a:buNone/>
            </a:pPr>
            <a:r>
              <a:rPr lang="en-US" sz="2200" b="1" dirty="0">
                <a:solidFill>
                  <a:srgbClr val="0B2E38"/>
                </a:solidFill>
                <a:latin typeface="Arial" pitchFamily="34" charset="0"/>
                <a:ea typeface="Arial" pitchFamily="34" charset="-122"/>
                <a:cs typeface="Arial" pitchFamily="34" charset="-120"/>
              </a:rPr>
              <a:t>7</a:t>
            </a:r>
            <a:endParaRPr lang="en-US" sz="2200" dirty="0"/>
          </a:p>
        </p:txBody>
      </p:sp>
      <p:sp>
        <p:nvSpPr>
          <p:cNvPr id="4" name="Text 2"/>
          <p:cNvSpPr txBox="1"/>
          <p:nvPr/>
        </p:nvSpPr>
        <p:spPr>
          <a:xfrm>
            <a:off x="1280160" y="365760"/>
            <a:ext cx="6309360" cy="566928"/>
          </a:xfrm>
          <a:prstGeom prst="rect">
            <a:avLst/>
          </a:prstGeom>
          <a:noFill/>
          <a:ln/>
        </p:spPr>
        <p:txBody>
          <a:bodyPr wrap="square" lIns="0" tIns="0" rIns="0" bIns="0" rtlCol="0" anchor="ctr"/>
          <a:lstStyle/>
          <a:p>
            <a:pPr algn="l" indent="0" marL="0">
              <a:buNone/>
            </a:pPr>
            <a:r>
              <a:rPr lang="en-US" sz="2700" b="1" dirty="0">
                <a:solidFill>
                  <a:srgbClr val="1D2A2F"/>
                </a:solidFill>
                <a:latin typeface="Arial" pitchFamily="34" charset="0"/>
                <a:ea typeface="Arial" pitchFamily="34" charset="-122"/>
                <a:cs typeface="Arial" pitchFamily="34" charset="-120"/>
              </a:rPr>
              <a:t>Zaključak i doprinos</a:t>
            </a:r>
            <a:endParaRPr lang="en-US" sz="2700" dirty="0"/>
          </a:p>
        </p:txBody>
      </p:sp>
      <p:sp>
        <p:nvSpPr>
          <p:cNvPr id="5" name="Text 3"/>
          <p:cNvSpPr txBox="1"/>
          <p:nvPr/>
        </p:nvSpPr>
        <p:spPr>
          <a:xfrm>
            <a:off x="6949440" y="365760"/>
            <a:ext cx="1691640" cy="566928"/>
          </a:xfrm>
          <a:prstGeom prst="rect">
            <a:avLst/>
          </a:prstGeom>
          <a:noFill/>
          <a:ln/>
        </p:spPr>
        <p:txBody>
          <a:bodyPr wrap="square" lIns="0" tIns="0" rIns="0" bIns="0" rtlCol="0" anchor="ctr"/>
          <a:lstStyle/>
          <a:p>
            <a:pPr algn="r" indent="0" marL="0">
              <a:buNone/>
            </a:pPr>
            <a:r>
              <a:rPr lang="en-US" sz="1100" dirty="0">
                <a:solidFill>
                  <a:srgbClr val="5A6B70"/>
                </a:solidFill>
                <a:latin typeface="Arial" pitchFamily="34" charset="0"/>
                <a:ea typeface="Arial" pitchFamily="34" charset="-122"/>
                <a:cs typeface="Arial" pitchFamily="34" charset="-120"/>
              </a:rPr>
              <a:t>8:30 – 9:30  ·  1 min</a:t>
            </a:r>
            <a:endParaRPr lang="en-US" sz="1100" dirty="0"/>
          </a:p>
        </p:txBody>
      </p:sp>
      <p:sp>
        <p:nvSpPr>
          <p:cNvPr id="6" name="Shape 4"/>
          <p:cNvSpPr/>
          <p:nvPr/>
        </p:nvSpPr>
        <p:spPr>
          <a:xfrm>
            <a:off x="502920" y="1380744"/>
            <a:ext cx="310896" cy="310896"/>
          </a:xfrm>
          <a:prstGeom prst="ellipse">
            <a:avLst/>
          </a:prstGeom>
          <a:solidFill>
            <a:srgbClr val="00C3E3"/>
          </a:solidFill>
          <a:ln/>
        </p:spPr>
      </p:sp>
      <p:sp>
        <p:nvSpPr>
          <p:cNvPr id="7" name="Text 5"/>
          <p:cNvSpPr txBox="1"/>
          <p:nvPr/>
        </p:nvSpPr>
        <p:spPr>
          <a:xfrm>
            <a:off x="502920" y="1380744"/>
            <a:ext cx="310896" cy="310896"/>
          </a:xfrm>
          <a:prstGeom prst="rect">
            <a:avLst/>
          </a:prstGeom>
          <a:noFill/>
          <a:ln/>
        </p:spPr>
        <p:txBody>
          <a:bodyPr wrap="square" lIns="0" tIns="0" rIns="0" bIns="0" rtlCol="0" anchor="ctr"/>
          <a:lstStyle/>
          <a:p>
            <a:pPr algn="ctr" indent="0" marL="0">
              <a:buNone/>
            </a:pPr>
            <a:r>
              <a:rPr lang="en-US" sz="1100" b="1" dirty="0">
                <a:solidFill>
                  <a:srgbClr val="0B2E38"/>
                </a:solidFill>
                <a:latin typeface="Arial" pitchFamily="34" charset="0"/>
                <a:ea typeface="Arial" pitchFamily="34" charset="-122"/>
                <a:cs typeface="Arial" pitchFamily="34" charset="-120"/>
              </a:rPr>
              <a:t>1</a:t>
            </a:r>
            <a:endParaRPr lang="en-US" sz="1100" dirty="0"/>
          </a:p>
        </p:txBody>
      </p:sp>
      <p:sp>
        <p:nvSpPr>
          <p:cNvPr id="8" name="Text 6"/>
          <p:cNvSpPr txBox="1"/>
          <p:nvPr/>
        </p:nvSpPr>
        <p:spPr>
          <a:xfrm>
            <a:off x="1051560" y="1325880"/>
            <a:ext cx="7589520" cy="420624"/>
          </a:xfrm>
          <a:prstGeom prst="rect">
            <a:avLst/>
          </a:prstGeom>
          <a:noFill/>
          <a:ln/>
        </p:spPr>
        <p:txBody>
          <a:bodyPr wrap="square" lIns="0" tIns="0" rIns="0" bIns="0" rtlCol="0" anchor="ctr"/>
          <a:lstStyle/>
          <a:p>
            <a:pPr indent="0" marL="0">
              <a:buNone/>
            </a:pPr>
            <a:r>
              <a:rPr lang="en-US" sz="1400" dirty="0">
                <a:solidFill>
                  <a:srgbClr val="1D2A2F"/>
                </a:solidFill>
                <a:latin typeface="Arial" pitchFamily="34" charset="0"/>
                <a:ea typeface="Arial" pitchFamily="34" charset="-122"/>
                <a:cs typeface="Arial" pitchFamily="34" charset="-120"/>
              </a:rPr>
              <a:t>Odgovor na IP1 — jedna rečenica, bez uvijanja</a:t>
            </a:r>
            <a:endParaRPr lang="en-US" sz="1400" dirty="0"/>
          </a:p>
        </p:txBody>
      </p:sp>
      <p:sp>
        <p:nvSpPr>
          <p:cNvPr id="9" name="Shape 7"/>
          <p:cNvSpPr/>
          <p:nvPr/>
        </p:nvSpPr>
        <p:spPr>
          <a:xfrm>
            <a:off x="502920" y="2039112"/>
            <a:ext cx="310896" cy="310896"/>
          </a:xfrm>
          <a:prstGeom prst="ellipse">
            <a:avLst/>
          </a:prstGeom>
          <a:solidFill>
            <a:srgbClr val="00C3E3"/>
          </a:solidFill>
          <a:ln/>
        </p:spPr>
      </p:sp>
      <p:sp>
        <p:nvSpPr>
          <p:cNvPr id="10" name="Text 8"/>
          <p:cNvSpPr txBox="1"/>
          <p:nvPr/>
        </p:nvSpPr>
        <p:spPr>
          <a:xfrm>
            <a:off x="502920" y="2039112"/>
            <a:ext cx="310896" cy="310896"/>
          </a:xfrm>
          <a:prstGeom prst="rect">
            <a:avLst/>
          </a:prstGeom>
          <a:noFill/>
          <a:ln/>
        </p:spPr>
        <p:txBody>
          <a:bodyPr wrap="square" lIns="0" tIns="0" rIns="0" bIns="0" rtlCol="0" anchor="ctr"/>
          <a:lstStyle/>
          <a:p>
            <a:pPr algn="ctr" indent="0" marL="0">
              <a:buNone/>
            </a:pPr>
            <a:r>
              <a:rPr lang="en-US" sz="1100" b="1" dirty="0">
                <a:solidFill>
                  <a:srgbClr val="0B2E38"/>
                </a:solidFill>
                <a:latin typeface="Arial" pitchFamily="34" charset="0"/>
                <a:ea typeface="Arial" pitchFamily="34" charset="-122"/>
                <a:cs typeface="Arial" pitchFamily="34" charset="-120"/>
              </a:rPr>
              <a:t>2</a:t>
            </a:r>
            <a:endParaRPr lang="en-US" sz="1100" dirty="0"/>
          </a:p>
        </p:txBody>
      </p:sp>
      <p:sp>
        <p:nvSpPr>
          <p:cNvPr id="11" name="Text 9"/>
          <p:cNvSpPr txBox="1"/>
          <p:nvPr/>
        </p:nvSpPr>
        <p:spPr>
          <a:xfrm>
            <a:off x="1051560" y="1984248"/>
            <a:ext cx="7589520" cy="420624"/>
          </a:xfrm>
          <a:prstGeom prst="rect">
            <a:avLst/>
          </a:prstGeom>
          <a:noFill/>
          <a:ln/>
        </p:spPr>
        <p:txBody>
          <a:bodyPr wrap="square" lIns="0" tIns="0" rIns="0" bIns="0" rtlCol="0" anchor="ctr"/>
          <a:lstStyle/>
          <a:p>
            <a:pPr indent="0" marL="0">
              <a:buNone/>
            </a:pPr>
            <a:r>
              <a:rPr lang="en-US" sz="1400" dirty="0">
                <a:solidFill>
                  <a:srgbClr val="1D2A2F"/>
                </a:solidFill>
                <a:latin typeface="Arial" pitchFamily="34" charset="0"/>
                <a:ea typeface="Arial" pitchFamily="34" charset="-122"/>
                <a:cs typeface="Arial" pitchFamily="34" charset="-120"/>
              </a:rPr>
              <a:t>Odgovor na IP2 — jedna rečenica</a:t>
            </a:r>
            <a:endParaRPr lang="en-US" sz="1400" dirty="0"/>
          </a:p>
        </p:txBody>
      </p:sp>
      <p:sp>
        <p:nvSpPr>
          <p:cNvPr id="12" name="Shape 10"/>
          <p:cNvSpPr/>
          <p:nvPr/>
        </p:nvSpPr>
        <p:spPr>
          <a:xfrm>
            <a:off x="502920" y="2697480"/>
            <a:ext cx="310896" cy="310896"/>
          </a:xfrm>
          <a:prstGeom prst="ellipse">
            <a:avLst/>
          </a:prstGeom>
          <a:solidFill>
            <a:srgbClr val="0B2E38"/>
          </a:solidFill>
          <a:ln/>
        </p:spPr>
      </p:sp>
      <p:sp>
        <p:nvSpPr>
          <p:cNvPr id="13" name="Text 11"/>
          <p:cNvSpPr txBox="1"/>
          <p:nvPr/>
        </p:nvSpPr>
        <p:spPr>
          <a:xfrm>
            <a:off x="502920" y="269748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14" name="Text 12"/>
          <p:cNvSpPr txBox="1"/>
          <p:nvPr/>
        </p:nvSpPr>
        <p:spPr>
          <a:xfrm>
            <a:off x="1051560" y="2642616"/>
            <a:ext cx="7589520" cy="420624"/>
          </a:xfrm>
          <a:prstGeom prst="rect">
            <a:avLst/>
          </a:prstGeom>
          <a:noFill/>
          <a:ln/>
        </p:spPr>
        <p:txBody>
          <a:bodyPr wrap="square" lIns="0" tIns="0" rIns="0" bIns="0" rtlCol="0" anchor="ctr"/>
          <a:lstStyle/>
          <a:p>
            <a:pPr indent="0" marL="0">
              <a:buNone/>
            </a:pPr>
            <a:r>
              <a:rPr lang="en-US" sz="1400" dirty="0">
                <a:solidFill>
                  <a:srgbClr val="1D2A2F"/>
                </a:solidFill>
                <a:latin typeface="Arial" pitchFamily="34" charset="0"/>
                <a:ea typeface="Arial" pitchFamily="34" charset="-122"/>
                <a:cs typeface="Arial" pitchFamily="34" charset="-120"/>
              </a:rPr>
              <a:t>Doprinos — što sada postoji, a prije rada nije</a:t>
            </a:r>
            <a:endParaRPr lang="en-US" sz="1400" dirty="0"/>
          </a:p>
        </p:txBody>
      </p:sp>
      <p:sp>
        <p:nvSpPr>
          <p:cNvPr id="15" name="Shape 13"/>
          <p:cNvSpPr/>
          <p:nvPr/>
        </p:nvSpPr>
        <p:spPr>
          <a:xfrm>
            <a:off x="502920" y="3355848"/>
            <a:ext cx="310896" cy="310896"/>
          </a:xfrm>
          <a:prstGeom prst="ellipse">
            <a:avLst/>
          </a:prstGeom>
          <a:solidFill>
            <a:srgbClr val="0B2E38"/>
          </a:solidFill>
          <a:ln/>
        </p:spPr>
      </p:sp>
      <p:sp>
        <p:nvSpPr>
          <p:cNvPr id="16" name="Text 14"/>
          <p:cNvSpPr txBox="1"/>
          <p:nvPr/>
        </p:nvSpPr>
        <p:spPr>
          <a:xfrm>
            <a:off x="502920" y="335584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17" name="Text 15"/>
          <p:cNvSpPr txBox="1"/>
          <p:nvPr/>
        </p:nvSpPr>
        <p:spPr>
          <a:xfrm>
            <a:off x="1051560" y="3300984"/>
            <a:ext cx="7589520" cy="420624"/>
          </a:xfrm>
          <a:prstGeom prst="rect">
            <a:avLst/>
          </a:prstGeom>
          <a:noFill/>
          <a:ln/>
        </p:spPr>
        <p:txBody>
          <a:bodyPr wrap="square" lIns="0" tIns="0" rIns="0" bIns="0" rtlCol="0" anchor="ctr"/>
          <a:lstStyle/>
          <a:p>
            <a:pPr indent="0" marL="0">
              <a:buNone/>
            </a:pPr>
            <a:r>
              <a:rPr lang="en-US" sz="1400" dirty="0">
                <a:solidFill>
                  <a:srgbClr val="1D2A2F"/>
                </a:solidFill>
                <a:latin typeface="Arial" pitchFamily="34" charset="0"/>
                <a:ea typeface="Arial" pitchFamily="34" charset="-122"/>
                <a:cs typeface="Arial" pitchFamily="34" charset="-120"/>
              </a:rPr>
              <a:t>Dalje — jedan konkretan sljedeći korak, ne popis želja</a:t>
            </a:r>
            <a:endParaRPr lang="en-US" sz="1400" dirty="0"/>
          </a:p>
        </p:txBody>
      </p:sp>
      <p:sp>
        <p:nvSpPr>
          <p:cNvPr id="18" name="Text 16"/>
          <p:cNvSpPr txBox="1"/>
          <p:nvPr/>
        </p:nvSpPr>
        <p:spPr>
          <a:xfrm>
            <a:off x="502920" y="4069080"/>
            <a:ext cx="8138160" cy="365760"/>
          </a:xfrm>
          <a:prstGeom prst="rect">
            <a:avLst/>
          </a:prstGeom>
          <a:noFill/>
          <a:ln/>
        </p:spPr>
        <p:txBody>
          <a:bodyPr wrap="square" lIns="0" tIns="0" rIns="0" bIns="0" rtlCol="0" anchor="ctr"/>
          <a:lstStyle/>
          <a:p>
            <a:pPr indent="0" marL="0">
              <a:buNone/>
            </a:pPr>
            <a:r>
              <a:rPr lang="en-US" sz="1200" i="1" dirty="0">
                <a:solidFill>
                  <a:srgbClr val="00788C"/>
                </a:solidFill>
                <a:latin typeface="Arial" pitchFamily="34" charset="0"/>
                <a:ea typeface="Arial" pitchFamily="34" charset="-122"/>
                <a:cs typeface="Arial" pitchFamily="34" charset="-120"/>
              </a:rPr>
              <a:t>Ovo je jedini slajd koji povjerenstvo pamti nakon obrane.</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B2E38"/>
        </a:solidFill>
      </p:bgPr>
    </p:bg>
    <p:spTree>
      <p:nvGrpSpPr>
        <p:cNvPr id="1" name=""/>
        <p:cNvGrpSpPr/>
        <p:nvPr/>
      </p:nvGrpSpPr>
      <p:grpSpPr>
        <a:xfrm>
          <a:off x="0" y="0"/>
          <a:ext cx="0" cy="0"/>
          <a:chOff x="0" y="0"/>
          <a:chExt cx="0" cy="0"/>
        </a:xfrm>
      </p:grpSpPr>
      <p:sp>
        <p:nvSpPr>
          <p:cNvPr id="2" name="Shape 0"/>
          <p:cNvSpPr/>
          <p:nvPr/>
        </p:nvSpPr>
        <p:spPr>
          <a:xfrm>
            <a:off x="-914400" y="-914400"/>
            <a:ext cx="2377440" cy="2377440"/>
          </a:xfrm>
          <a:prstGeom prst="ellipse">
            <a:avLst/>
          </a:prstGeom>
          <a:solidFill>
            <a:srgbClr val="00C3E3">
              <a:alpha val="15000"/>
            </a:srgbClr>
          </a:solidFill>
          <a:ln/>
        </p:spPr>
      </p:sp>
      <p:sp>
        <p:nvSpPr>
          <p:cNvPr id="3" name="Shape 1"/>
          <p:cNvSpPr/>
          <p:nvPr/>
        </p:nvSpPr>
        <p:spPr>
          <a:xfrm>
            <a:off x="8046720" y="3657600"/>
            <a:ext cx="2194560" cy="2194560"/>
          </a:xfrm>
          <a:prstGeom prst="ellipse">
            <a:avLst/>
          </a:prstGeom>
          <a:solidFill>
            <a:srgbClr val="00C3E3">
              <a:alpha val="12000"/>
            </a:srgbClr>
          </a:solidFill>
          <a:ln/>
        </p:spPr>
      </p:sp>
      <p:sp>
        <p:nvSpPr>
          <p:cNvPr id="4" name="Text 2"/>
          <p:cNvSpPr txBox="1"/>
          <p:nvPr/>
        </p:nvSpPr>
        <p:spPr>
          <a:xfrm>
            <a:off x="502920" y="1783080"/>
            <a:ext cx="7589520" cy="822960"/>
          </a:xfrm>
          <a:prstGeom prst="rect">
            <a:avLst/>
          </a:prstGeom>
          <a:noFill/>
          <a:ln/>
        </p:spPr>
        <p:txBody>
          <a:bodyPr wrap="square" lIns="0" tIns="0" rIns="0" bIns="0" rtlCol="0" anchor="ctr"/>
          <a:lstStyle/>
          <a:p>
            <a:pPr indent="0" marL="0">
              <a:buNone/>
            </a:pPr>
            <a:r>
              <a:rPr lang="en-US" sz="3800" b="1" dirty="0">
                <a:solidFill>
                  <a:srgbClr val="FFFFFF"/>
                </a:solidFill>
                <a:latin typeface="Arial" pitchFamily="34" charset="0"/>
                <a:ea typeface="Arial" pitchFamily="34" charset="-122"/>
                <a:cs typeface="Arial" pitchFamily="34" charset="-120"/>
              </a:rPr>
              <a:t>Hvala na pažnji</a:t>
            </a:r>
            <a:endParaRPr lang="en-US" sz="3800" dirty="0"/>
          </a:p>
        </p:txBody>
      </p:sp>
      <p:sp>
        <p:nvSpPr>
          <p:cNvPr id="5" name="Text 3"/>
          <p:cNvSpPr txBox="1"/>
          <p:nvPr/>
        </p:nvSpPr>
        <p:spPr>
          <a:xfrm>
            <a:off x="502920" y="2606040"/>
            <a:ext cx="7589520" cy="411480"/>
          </a:xfrm>
          <a:prstGeom prst="rect">
            <a:avLst/>
          </a:prstGeom>
          <a:noFill/>
          <a:ln/>
        </p:spPr>
        <p:txBody>
          <a:bodyPr wrap="square" lIns="0" tIns="0" rIns="0" bIns="0" rtlCol="0" anchor="ctr"/>
          <a:lstStyle/>
          <a:p>
            <a:pPr indent="0" marL="0">
              <a:buNone/>
            </a:pPr>
            <a:r>
              <a:rPr lang="en-US" sz="1600" dirty="0">
                <a:solidFill>
                  <a:srgbClr val="00C3E3"/>
                </a:solidFill>
                <a:latin typeface="Arial" pitchFamily="34" charset="0"/>
                <a:ea typeface="Arial" pitchFamily="34" charset="-122"/>
                <a:cs typeface="Arial" pitchFamily="34" charset="-120"/>
              </a:rPr>
              <a:t>Otvoren/a sam za pitanja</a:t>
            </a:r>
            <a:endParaRPr lang="en-US" sz="1600" dirty="0"/>
          </a:p>
        </p:txBody>
      </p:sp>
      <p:sp>
        <p:nvSpPr>
          <p:cNvPr id="6" name="Text 4"/>
          <p:cNvSpPr txBox="1"/>
          <p:nvPr/>
        </p:nvSpPr>
        <p:spPr>
          <a:xfrm>
            <a:off x="502920" y="4160520"/>
            <a:ext cx="7589520" cy="320040"/>
          </a:xfrm>
          <a:prstGeom prst="rect">
            <a:avLst/>
          </a:prstGeom>
          <a:noFill/>
          <a:ln/>
        </p:spPr>
        <p:txBody>
          <a:bodyPr wrap="square" lIns="0" tIns="0" rIns="0" bIns="0" rtlCol="0" anchor="ctr"/>
          <a:lstStyle/>
          <a:p>
            <a:pPr indent="0" marL="0">
              <a:buNone/>
            </a:pPr>
            <a:r>
              <a:rPr lang="en-US" sz="1200" dirty="0">
                <a:solidFill>
                  <a:srgbClr val="93A7AD"/>
                </a:solidFill>
                <a:latin typeface="Arial" pitchFamily="34" charset="0"/>
                <a:ea typeface="Arial" pitchFamily="34" charset="-122"/>
                <a:cs typeface="Arial" pitchFamily="34" charset="-120"/>
              </a:rPr>
              <a:t>Ime Prezime  ·  ime.prezime@student.unipu.hr</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02920" y="365760"/>
            <a:ext cx="6309360" cy="566928"/>
          </a:xfrm>
          <a:prstGeom prst="rect">
            <a:avLst/>
          </a:prstGeom>
          <a:noFill/>
          <a:ln/>
        </p:spPr>
        <p:txBody>
          <a:bodyPr wrap="square" lIns="0" tIns="0" rIns="0" bIns="0" rtlCol="0" anchor="ctr"/>
          <a:lstStyle/>
          <a:p>
            <a:pPr algn="l" indent="0" marL="0">
              <a:buNone/>
            </a:pPr>
            <a:r>
              <a:rPr lang="en-US" sz="2700" b="1" dirty="0">
                <a:solidFill>
                  <a:srgbClr val="1D2A2F"/>
                </a:solidFill>
                <a:latin typeface="Arial" pitchFamily="34" charset="0"/>
                <a:ea typeface="Arial" pitchFamily="34" charset="-122"/>
                <a:cs typeface="Arial" pitchFamily="34" charset="-120"/>
              </a:rPr>
              <a:t>Rezervni slajdovi</a:t>
            </a:r>
            <a:endParaRPr lang="en-US" sz="2700" dirty="0"/>
          </a:p>
        </p:txBody>
      </p:sp>
      <p:sp>
        <p:nvSpPr>
          <p:cNvPr id="3" name="Text 1"/>
          <p:cNvSpPr txBox="1"/>
          <p:nvPr/>
        </p:nvSpPr>
        <p:spPr>
          <a:xfrm>
            <a:off x="6949440" y="365760"/>
            <a:ext cx="1691640" cy="566928"/>
          </a:xfrm>
          <a:prstGeom prst="rect">
            <a:avLst/>
          </a:prstGeom>
          <a:noFill/>
          <a:ln/>
        </p:spPr>
        <p:txBody>
          <a:bodyPr wrap="square" lIns="0" tIns="0" rIns="0" bIns="0" rtlCol="0" anchor="ctr"/>
          <a:lstStyle/>
          <a:p>
            <a:pPr algn="r" indent="0" marL="0">
              <a:buNone/>
            </a:pPr>
            <a:r>
              <a:rPr lang="en-US" sz="1100" dirty="0">
                <a:solidFill>
                  <a:srgbClr val="5A6B70"/>
                </a:solidFill>
                <a:latin typeface="Arial" pitchFamily="34" charset="0"/>
                <a:ea typeface="Arial" pitchFamily="34" charset="-122"/>
                <a:cs typeface="Arial" pitchFamily="34" charset="-120"/>
              </a:rPr>
              <a:t>iza kraja prezentacije</a:t>
            </a:r>
            <a:endParaRPr lang="en-US" sz="1100" dirty="0"/>
          </a:p>
        </p:txBody>
      </p:sp>
      <p:sp>
        <p:nvSpPr>
          <p:cNvPr id="4" name="Text 2"/>
          <p:cNvSpPr txBox="1"/>
          <p:nvPr/>
        </p:nvSpPr>
        <p:spPr>
          <a:xfrm>
            <a:off x="502920" y="1234440"/>
            <a:ext cx="8138160" cy="457200"/>
          </a:xfrm>
          <a:prstGeom prst="rect">
            <a:avLst/>
          </a:prstGeom>
          <a:noFill/>
          <a:ln/>
        </p:spPr>
        <p:txBody>
          <a:bodyPr wrap="square" lIns="0" tIns="0" rIns="0" bIns="0" rtlCol="0" anchor="ctr"/>
          <a:lstStyle/>
          <a:p>
            <a:pPr indent="0" marL="0">
              <a:buNone/>
            </a:pPr>
            <a:r>
              <a:rPr lang="en-US" sz="1350" dirty="0">
                <a:solidFill>
                  <a:srgbClr val="1D2A2F"/>
                </a:solidFill>
                <a:latin typeface="Arial" pitchFamily="34" charset="0"/>
                <a:ea typeface="Arial" pitchFamily="34" charset="-122"/>
                <a:cs typeface="Arial" pitchFamily="34" charset="-120"/>
              </a:rPr>
              <a:t>Pripremi tri do pet slajdova koje ne prikazuješ, nego ih izvadiš ako te netko pita. Postavi ih iza slajda „Hvala na pažnji“.</a:t>
            </a:r>
            <a:endParaRPr lang="en-US" sz="1350" dirty="0"/>
          </a:p>
        </p:txBody>
      </p:sp>
      <p:sp>
        <p:nvSpPr>
          <p:cNvPr id="5" name="Shape 3"/>
          <p:cNvSpPr/>
          <p:nvPr/>
        </p:nvSpPr>
        <p:spPr>
          <a:xfrm>
            <a:off x="502920" y="1874520"/>
            <a:ext cx="3931920" cy="713232"/>
          </a:xfrm>
          <a:prstGeom prst="roundRect">
            <a:avLst>
              <a:gd name="adj" fmla="val 7692"/>
            </a:avLst>
          </a:prstGeom>
          <a:solidFill>
            <a:srgbClr val="F1F7F9"/>
          </a:solidFill>
          <a:ln/>
        </p:spPr>
      </p:sp>
      <p:sp>
        <p:nvSpPr>
          <p:cNvPr id="6" name="Text 4"/>
          <p:cNvSpPr txBox="1"/>
          <p:nvPr/>
        </p:nvSpPr>
        <p:spPr>
          <a:xfrm>
            <a:off x="640080" y="1874520"/>
            <a:ext cx="3657600" cy="713232"/>
          </a:xfrm>
          <a:prstGeom prst="rect">
            <a:avLst/>
          </a:prstGeom>
          <a:noFill/>
          <a:ln/>
        </p:spPr>
        <p:txBody>
          <a:bodyPr wrap="square" lIns="0" tIns="0" rIns="0" bIns="0" rtlCol="0" anchor="ctr"/>
          <a:lstStyle/>
          <a:p>
            <a:pPr indent="0" marL="0">
              <a:buNone/>
            </a:pPr>
            <a:r>
              <a:rPr lang="en-US" sz="1250" b="1" dirty="0">
                <a:solidFill>
                  <a:srgbClr val="00788C"/>
                </a:solidFill>
                <a:latin typeface="Arial" pitchFamily="34" charset="0"/>
                <a:ea typeface="Arial" pitchFamily="34" charset="-122"/>
                <a:cs typeface="Arial" pitchFamily="34" charset="-120"/>
              </a:rPr>
              <a:t>Detalji podataka</a:t>
            </a:r>
            <a:endParaRPr lang="en-US" sz="1250" dirty="0"/>
          </a:p>
          <a:p>
            <a:pPr indent="0" marL="0">
              <a:buNone/>
            </a:pPr>
            <a:r>
              <a:rPr lang="en-US" sz="1100" dirty="0">
                <a:solidFill>
                  <a:srgbClr val="1D2A2F"/>
                </a:solidFill>
                <a:latin typeface="Arial" pitchFamily="34" charset="0"/>
                <a:ea typeface="Arial" pitchFamily="34" charset="-122"/>
                <a:cs typeface="Arial" pitchFamily="34" charset="-120"/>
              </a:rPr>
              <a:t>Raspodjele, nedostajuće vrijednosti, kako si ih tretirao.</a:t>
            </a:r>
            <a:endParaRPr lang="en-US" sz="1250" dirty="0"/>
          </a:p>
        </p:txBody>
      </p:sp>
      <p:sp>
        <p:nvSpPr>
          <p:cNvPr id="7" name="Shape 5"/>
          <p:cNvSpPr/>
          <p:nvPr/>
        </p:nvSpPr>
        <p:spPr>
          <a:xfrm>
            <a:off x="4709160" y="1874520"/>
            <a:ext cx="3931920" cy="713232"/>
          </a:xfrm>
          <a:prstGeom prst="roundRect">
            <a:avLst>
              <a:gd name="adj" fmla="val 7692"/>
            </a:avLst>
          </a:prstGeom>
          <a:solidFill>
            <a:srgbClr val="F1F7F9"/>
          </a:solidFill>
          <a:ln/>
        </p:spPr>
      </p:sp>
      <p:sp>
        <p:nvSpPr>
          <p:cNvPr id="8" name="Text 6"/>
          <p:cNvSpPr txBox="1"/>
          <p:nvPr/>
        </p:nvSpPr>
        <p:spPr>
          <a:xfrm>
            <a:off x="4846320" y="1874520"/>
            <a:ext cx="3657600" cy="713232"/>
          </a:xfrm>
          <a:prstGeom prst="rect">
            <a:avLst/>
          </a:prstGeom>
          <a:noFill/>
          <a:ln/>
        </p:spPr>
        <p:txBody>
          <a:bodyPr wrap="square" lIns="0" tIns="0" rIns="0" bIns="0" rtlCol="0" anchor="ctr"/>
          <a:lstStyle/>
          <a:p>
            <a:pPr indent="0" marL="0">
              <a:buNone/>
            </a:pPr>
            <a:r>
              <a:rPr lang="en-US" sz="1250" b="1" dirty="0">
                <a:solidFill>
                  <a:srgbClr val="00788C"/>
                </a:solidFill>
                <a:latin typeface="Arial" pitchFamily="34" charset="0"/>
                <a:ea typeface="Arial" pitchFamily="34" charset="-122"/>
                <a:cs typeface="Arial" pitchFamily="34" charset="-120"/>
              </a:rPr>
              <a:t>Parametri i postavke</a:t>
            </a:r>
            <a:endParaRPr lang="en-US" sz="1250" dirty="0"/>
          </a:p>
          <a:p>
            <a:pPr indent="0" marL="0">
              <a:buNone/>
            </a:pPr>
            <a:r>
              <a:rPr lang="en-US" sz="1100" dirty="0">
                <a:solidFill>
                  <a:srgbClr val="1D2A2F"/>
                </a:solidFill>
                <a:latin typeface="Arial" pitchFamily="34" charset="0"/>
                <a:ea typeface="Arial" pitchFamily="34" charset="-122"/>
                <a:cs typeface="Arial" pitchFamily="34" charset="-120"/>
              </a:rPr>
              <a:t>Konfiguracija modela, verzije alata, trajanje izvođenja.</a:t>
            </a:r>
            <a:endParaRPr lang="en-US" sz="1250" dirty="0"/>
          </a:p>
        </p:txBody>
      </p:sp>
      <p:sp>
        <p:nvSpPr>
          <p:cNvPr id="9" name="Shape 7"/>
          <p:cNvSpPr/>
          <p:nvPr/>
        </p:nvSpPr>
        <p:spPr>
          <a:xfrm>
            <a:off x="502920" y="2715768"/>
            <a:ext cx="3931920" cy="713232"/>
          </a:xfrm>
          <a:prstGeom prst="roundRect">
            <a:avLst>
              <a:gd name="adj" fmla="val 7692"/>
            </a:avLst>
          </a:prstGeom>
          <a:solidFill>
            <a:srgbClr val="F1F7F9"/>
          </a:solidFill>
          <a:ln/>
        </p:spPr>
      </p:sp>
      <p:sp>
        <p:nvSpPr>
          <p:cNvPr id="10" name="Text 8"/>
          <p:cNvSpPr txBox="1"/>
          <p:nvPr/>
        </p:nvSpPr>
        <p:spPr>
          <a:xfrm>
            <a:off x="640080" y="2715768"/>
            <a:ext cx="3657600" cy="713232"/>
          </a:xfrm>
          <a:prstGeom prst="rect">
            <a:avLst/>
          </a:prstGeom>
          <a:noFill/>
          <a:ln/>
        </p:spPr>
        <p:txBody>
          <a:bodyPr wrap="square" lIns="0" tIns="0" rIns="0" bIns="0" rtlCol="0" anchor="ctr"/>
          <a:lstStyle/>
          <a:p>
            <a:pPr indent="0" marL="0">
              <a:buNone/>
            </a:pPr>
            <a:r>
              <a:rPr lang="en-US" sz="1250" b="1" dirty="0">
                <a:solidFill>
                  <a:srgbClr val="00788C"/>
                </a:solidFill>
                <a:latin typeface="Arial" pitchFamily="34" charset="0"/>
                <a:ea typeface="Arial" pitchFamily="34" charset="-122"/>
                <a:cs typeface="Arial" pitchFamily="34" charset="-120"/>
              </a:rPr>
              <a:t>Puni rezultati</a:t>
            </a:r>
            <a:endParaRPr lang="en-US" sz="1250" dirty="0"/>
          </a:p>
          <a:p>
            <a:pPr indent="0" marL="0">
              <a:buNone/>
            </a:pPr>
            <a:r>
              <a:rPr lang="en-US" sz="1100" dirty="0">
                <a:solidFill>
                  <a:srgbClr val="1D2A2F"/>
                </a:solidFill>
                <a:latin typeface="Arial" pitchFamily="34" charset="0"/>
                <a:ea typeface="Arial" pitchFamily="34" charset="-122"/>
                <a:cs typeface="Arial" pitchFamily="34" charset="-120"/>
              </a:rPr>
              <a:t>Sve mjere, sve varijante, tablica koja nije stala u glavni dio.</a:t>
            </a:r>
            <a:endParaRPr lang="en-US" sz="1250" dirty="0"/>
          </a:p>
        </p:txBody>
      </p:sp>
      <p:sp>
        <p:nvSpPr>
          <p:cNvPr id="11" name="Shape 9"/>
          <p:cNvSpPr/>
          <p:nvPr/>
        </p:nvSpPr>
        <p:spPr>
          <a:xfrm>
            <a:off x="4709160" y="2715768"/>
            <a:ext cx="3931920" cy="713232"/>
          </a:xfrm>
          <a:prstGeom prst="roundRect">
            <a:avLst>
              <a:gd name="adj" fmla="val 7692"/>
            </a:avLst>
          </a:prstGeom>
          <a:solidFill>
            <a:srgbClr val="F1F7F9"/>
          </a:solidFill>
          <a:ln/>
        </p:spPr>
      </p:sp>
      <p:sp>
        <p:nvSpPr>
          <p:cNvPr id="12" name="Text 10"/>
          <p:cNvSpPr txBox="1"/>
          <p:nvPr/>
        </p:nvSpPr>
        <p:spPr>
          <a:xfrm>
            <a:off x="4846320" y="2715768"/>
            <a:ext cx="3657600" cy="713232"/>
          </a:xfrm>
          <a:prstGeom prst="rect">
            <a:avLst/>
          </a:prstGeom>
          <a:noFill/>
          <a:ln/>
        </p:spPr>
        <p:txBody>
          <a:bodyPr wrap="square" lIns="0" tIns="0" rIns="0" bIns="0" rtlCol="0" anchor="ctr"/>
          <a:lstStyle/>
          <a:p>
            <a:pPr indent="0" marL="0">
              <a:buNone/>
            </a:pPr>
            <a:r>
              <a:rPr lang="en-US" sz="1250" b="1" dirty="0">
                <a:solidFill>
                  <a:srgbClr val="00788C"/>
                </a:solidFill>
                <a:latin typeface="Arial" pitchFamily="34" charset="0"/>
                <a:ea typeface="Arial" pitchFamily="34" charset="-122"/>
                <a:cs typeface="Arial" pitchFamily="34" charset="-120"/>
              </a:rPr>
              <a:t>Neuspjeli pokušaji</a:t>
            </a:r>
            <a:endParaRPr lang="en-US" sz="1250" dirty="0"/>
          </a:p>
          <a:p>
            <a:pPr indent="0" marL="0">
              <a:buNone/>
            </a:pPr>
            <a:r>
              <a:rPr lang="en-US" sz="1100" dirty="0">
                <a:solidFill>
                  <a:srgbClr val="1D2A2F"/>
                </a:solidFill>
                <a:latin typeface="Arial" pitchFamily="34" charset="0"/>
                <a:ea typeface="Arial" pitchFamily="34" charset="-122"/>
                <a:cs typeface="Arial" pitchFamily="34" charset="-120"/>
              </a:rPr>
              <a:t>Što si probao prije i zašto nije radilo.</a:t>
            </a:r>
            <a:endParaRPr lang="en-US" sz="1250" dirty="0"/>
          </a:p>
        </p:txBody>
      </p:sp>
      <p:sp>
        <p:nvSpPr>
          <p:cNvPr id="13" name="Shape 11"/>
          <p:cNvSpPr/>
          <p:nvPr/>
        </p:nvSpPr>
        <p:spPr>
          <a:xfrm>
            <a:off x="502920" y="3557016"/>
            <a:ext cx="3931920" cy="713232"/>
          </a:xfrm>
          <a:prstGeom prst="roundRect">
            <a:avLst>
              <a:gd name="adj" fmla="val 7692"/>
            </a:avLst>
          </a:prstGeom>
          <a:solidFill>
            <a:srgbClr val="F1F7F9"/>
          </a:solidFill>
          <a:ln/>
        </p:spPr>
      </p:sp>
      <p:sp>
        <p:nvSpPr>
          <p:cNvPr id="14" name="Text 12"/>
          <p:cNvSpPr txBox="1"/>
          <p:nvPr/>
        </p:nvSpPr>
        <p:spPr>
          <a:xfrm>
            <a:off x="640080" y="3557016"/>
            <a:ext cx="3657600" cy="713232"/>
          </a:xfrm>
          <a:prstGeom prst="rect">
            <a:avLst/>
          </a:prstGeom>
          <a:noFill/>
          <a:ln/>
        </p:spPr>
        <p:txBody>
          <a:bodyPr wrap="square" lIns="0" tIns="0" rIns="0" bIns="0" rtlCol="0" anchor="ctr"/>
          <a:lstStyle/>
          <a:p>
            <a:pPr indent="0" marL="0">
              <a:buNone/>
            </a:pPr>
            <a:r>
              <a:rPr lang="en-US" sz="1250" b="1" dirty="0">
                <a:solidFill>
                  <a:srgbClr val="00788C"/>
                </a:solidFill>
                <a:latin typeface="Arial" pitchFamily="34" charset="0"/>
                <a:ea typeface="Arial" pitchFamily="34" charset="-122"/>
                <a:cs typeface="Arial" pitchFamily="34" charset="-120"/>
              </a:rPr>
              <a:t>Usporedba s literaturom</a:t>
            </a:r>
            <a:endParaRPr lang="en-US" sz="1250" dirty="0"/>
          </a:p>
          <a:p>
            <a:pPr indent="0" marL="0">
              <a:buNone/>
            </a:pPr>
            <a:r>
              <a:rPr lang="en-US" sz="1100" dirty="0">
                <a:solidFill>
                  <a:srgbClr val="1D2A2F"/>
                </a:solidFill>
                <a:latin typeface="Arial" pitchFamily="34" charset="0"/>
                <a:ea typeface="Arial" pitchFamily="34" charset="-122"/>
                <a:cs typeface="Arial" pitchFamily="34" charset="-120"/>
              </a:rPr>
              <a:t>Brojke drugih autora uz tvoje, s izvorima.</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Predložak obrane diplomskog rada</dc:title>
  <dc:subject>PptxGenJS Presentation</dc:subject>
  <dc:creator>Fakultet informatike u Puli</dc:creator>
  <cp:lastModifiedBy>Fakultet informatike u Puli</cp:lastModifiedBy>
  <cp:revision>1</cp:revision>
  <dcterms:created xsi:type="dcterms:W3CDTF">2026-09-17T19:11:15Z</dcterms:created>
  <dcterms:modified xsi:type="dcterms:W3CDTF">2026-09-17T19:11:15Z</dcterms:modified>
</cp:coreProperties>
</file>